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0" r:id="rId2"/>
  </p:sldMasterIdLst>
  <p:sldIdLst>
    <p:sldId id="267" r:id="rId3"/>
    <p:sldId id="268" r:id="rId4"/>
    <p:sldId id="258" r:id="rId5"/>
    <p:sldId id="271" r:id="rId6"/>
    <p:sldId id="274" r:id="rId7"/>
    <p:sldId id="260" r:id="rId8"/>
    <p:sldId id="262" r:id="rId9"/>
    <p:sldId id="272" r:id="rId10"/>
    <p:sldId id="264" r:id="rId11"/>
    <p:sldId id="275" r:id="rId12"/>
    <p:sldId id="266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18FBF4-E59F-F069-05B7-25E80FFB78B2}" v="128" dt="2022-09-13T22:38:50.349"/>
    <p1510:client id="{194A7C5A-319F-D18F-EEEB-16779B4C9BCB}" v="210" dt="2022-09-18T23:59:25.521"/>
    <p1510:client id="{1D4A15CF-E794-23A9-29B0-17DEA681F384}" v="888" dt="2022-09-13T10:52:38.291"/>
    <p1510:client id="{22A5288C-AB86-6E6A-AE76-082893E1579E}" v="24" dt="2022-09-14T17:11:00.067"/>
    <p1510:client id="{2E635917-E6AA-4987-855D-A6C6B866BC2B}" v="530" dt="2022-09-12T16:57:06.812"/>
    <p1510:client id="{4F029D79-9FDA-E308-0CAE-8418439064D0}" v="296" dt="2022-09-14T12:27:45.656"/>
    <p1510:client id="{56708E38-3CCE-9106-3500-9933927A2F77}" v="12" dt="2022-09-18T20:56:35.632"/>
    <p1510:client id="{644DCBC5-E93B-1356-0EE7-7FB3BA09FDE5}" v="48" dt="2022-09-14T16:59:41.658"/>
    <p1510:client id="{80B56692-B9BE-B4DA-A802-4752B106F2F1}" v="138" dt="2022-09-14T22:32:09.675"/>
    <p1510:client id="{82DD2630-64ED-A0CE-D35C-2BBD461A4908}" v="1118" dt="2022-09-14T17:45:49.284"/>
    <p1510:client id="{8992EE5A-472F-7BA8-78EE-1C50FFBB92A3}" v="4" dt="2022-09-19T13:01:40.286"/>
    <p1510:client id="{D3B53B60-F8BF-8664-1148-8D5D2DC2A50A}" v="286" dt="2022-09-18T16:42:15.259"/>
    <p1510:client id="{DA88D8CA-D1C2-0827-6823-508A351941DA}" v="13" dt="2022-09-15T10:42:53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47EE67-BCD8-40DD-AE94-5C1ADCBE466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36B4E1-1C9B-4FBE-9F2F-1EB7C6136E09}">
      <dgm:prSet phldrT="[Text]" phldr="0"/>
      <dgm:spPr/>
      <dgm:t>
        <a:bodyPr/>
        <a:lstStyle/>
        <a:p>
          <a:pPr rtl="0"/>
          <a:r>
            <a:rPr lang="en-US" dirty="0">
              <a:latin typeface="Walbaum Display"/>
            </a:rPr>
            <a:t>Assumptions and mental shortcuts</a:t>
          </a:r>
          <a:endParaRPr lang="en-US" dirty="0"/>
        </a:p>
      </dgm:t>
    </dgm:pt>
    <dgm:pt modelId="{C32EFFDF-5AE1-4977-B7D0-9A1BC3C33CA5}" type="parTrans" cxnId="{D53CEC58-2CCD-4D68-873A-E5126EA0C539}">
      <dgm:prSet/>
      <dgm:spPr/>
    </dgm:pt>
    <dgm:pt modelId="{885A8D40-FC26-44B7-A91C-D37E7877D510}" type="sibTrans" cxnId="{D53CEC58-2CCD-4D68-873A-E5126EA0C539}">
      <dgm:prSet/>
      <dgm:spPr/>
    </dgm:pt>
    <dgm:pt modelId="{2C9AB4D7-76D2-43A8-B6E4-52B61CDD9B74}">
      <dgm:prSet phldrT="[Text]" phldr="0"/>
      <dgm:spPr/>
      <dgm:t>
        <a:bodyPr/>
        <a:lstStyle/>
        <a:p>
          <a:pPr rtl="0"/>
          <a:r>
            <a:rPr lang="en-US" dirty="0">
              <a:latin typeface="Walbaum Display"/>
            </a:rPr>
            <a:t>Naïve Realism</a:t>
          </a:r>
          <a:endParaRPr lang="en-US" dirty="0"/>
        </a:p>
      </dgm:t>
    </dgm:pt>
    <dgm:pt modelId="{B10DD5F9-B840-4F31-8665-202E8FB4FD71}" type="parTrans" cxnId="{5EA9A381-C01E-4BBC-9477-5E9A30E679A5}">
      <dgm:prSet/>
      <dgm:spPr/>
    </dgm:pt>
    <dgm:pt modelId="{BAD7EFC6-4A7B-4455-9499-FF5AB43F6380}" type="sibTrans" cxnId="{5EA9A381-C01E-4BBC-9477-5E9A30E679A5}">
      <dgm:prSet/>
      <dgm:spPr/>
    </dgm:pt>
    <dgm:pt modelId="{B74BADC9-68BC-4CD1-AE1A-1CA29024FA52}">
      <dgm:prSet phldrT="[Text]" phldr="0"/>
      <dgm:spPr/>
      <dgm:t>
        <a:bodyPr/>
        <a:lstStyle/>
        <a:p>
          <a:r>
            <a:rPr lang="en-US" dirty="0">
              <a:latin typeface="Walbaum Display"/>
            </a:rPr>
            <a:t>Silo-</a:t>
          </a:r>
          <a:r>
            <a:rPr lang="en-US" dirty="0" err="1">
              <a:latin typeface="Walbaum Display"/>
            </a:rPr>
            <a:t>ing</a:t>
          </a:r>
          <a:endParaRPr lang="en-US" dirty="0"/>
        </a:p>
      </dgm:t>
    </dgm:pt>
    <dgm:pt modelId="{B8FDE14D-6549-474A-9FE6-E49922995F86}" type="parTrans" cxnId="{09FBD057-7BDF-420D-A941-9B6463BAC553}">
      <dgm:prSet/>
      <dgm:spPr/>
    </dgm:pt>
    <dgm:pt modelId="{E9E2DA09-0ECF-4208-BA8B-40CA4C099EB1}" type="sibTrans" cxnId="{09FBD057-7BDF-420D-A941-9B6463BAC553}">
      <dgm:prSet/>
      <dgm:spPr/>
    </dgm:pt>
    <dgm:pt modelId="{0A33BD9D-7A32-459F-9787-CF578DBDF4BE}" type="pres">
      <dgm:prSet presAssocID="{F947EE67-BCD8-40DD-AE94-5C1ADCBE4666}" presName="Name0" presStyleCnt="0">
        <dgm:presLayoutVars>
          <dgm:dir/>
          <dgm:resizeHandles val="exact"/>
        </dgm:presLayoutVars>
      </dgm:prSet>
      <dgm:spPr/>
    </dgm:pt>
    <dgm:pt modelId="{406D37A2-E37F-4781-BC3D-8369F21DA289}" type="pres">
      <dgm:prSet presAssocID="{F947EE67-BCD8-40DD-AE94-5C1ADCBE4666}" presName="arrow" presStyleLbl="bgShp" presStyleIdx="0" presStyleCnt="1"/>
      <dgm:spPr/>
    </dgm:pt>
    <dgm:pt modelId="{79E8EC21-17BA-4202-8EEF-89FD1FE0B4B1}" type="pres">
      <dgm:prSet presAssocID="{F947EE67-BCD8-40DD-AE94-5C1ADCBE4666}" presName="points" presStyleCnt="0"/>
      <dgm:spPr/>
    </dgm:pt>
    <dgm:pt modelId="{1A488013-F457-4597-9A0F-5624299A99BD}" type="pres">
      <dgm:prSet presAssocID="{7036B4E1-1C9B-4FBE-9F2F-1EB7C6136E09}" presName="compositeA" presStyleCnt="0"/>
      <dgm:spPr/>
    </dgm:pt>
    <dgm:pt modelId="{E359F91A-FEA6-4E6A-A81B-7CD75F7A16FC}" type="pres">
      <dgm:prSet presAssocID="{7036B4E1-1C9B-4FBE-9F2F-1EB7C6136E09}" presName="textA" presStyleLbl="revTx" presStyleIdx="0" presStyleCnt="3">
        <dgm:presLayoutVars>
          <dgm:bulletEnabled val="1"/>
        </dgm:presLayoutVars>
      </dgm:prSet>
      <dgm:spPr/>
    </dgm:pt>
    <dgm:pt modelId="{4B5C762D-5AE8-45C0-B469-16F3545F16AF}" type="pres">
      <dgm:prSet presAssocID="{7036B4E1-1C9B-4FBE-9F2F-1EB7C6136E09}" presName="circleA" presStyleLbl="node1" presStyleIdx="0" presStyleCnt="3"/>
      <dgm:spPr/>
    </dgm:pt>
    <dgm:pt modelId="{DE8417A9-74B8-43C9-9B47-DD644D1606C2}" type="pres">
      <dgm:prSet presAssocID="{7036B4E1-1C9B-4FBE-9F2F-1EB7C6136E09}" presName="spaceA" presStyleCnt="0"/>
      <dgm:spPr/>
    </dgm:pt>
    <dgm:pt modelId="{524DE273-BCE7-4B09-8829-0EB1EE5DE61E}" type="pres">
      <dgm:prSet presAssocID="{885A8D40-FC26-44B7-A91C-D37E7877D510}" presName="space" presStyleCnt="0"/>
      <dgm:spPr/>
    </dgm:pt>
    <dgm:pt modelId="{7B2D442E-5514-41E8-BF97-09D28BF28AE0}" type="pres">
      <dgm:prSet presAssocID="{2C9AB4D7-76D2-43A8-B6E4-52B61CDD9B74}" presName="compositeB" presStyleCnt="0"/>
      <dgm:spPr/>
    </dgm:pt>
    <dgm:pt modelId="{2C27B146-F20F-4E32-A364-26EFEFE9CD7B}" type="pres">
      <dgm:prSet presAssocID="{2C9AB4D7-76D2-43A8-B6E4-52B61CDD9B74}" presName="textB" presStyleLbl="revTx" presStyleIdx="1" presStyleCnt="3">
        <dgm:presLayoutVars>
          <dgm:bulletEnabled val="1"/>
        </dgm:presLayoutVars>
      </dgm:prSet>
      <dgm:spPr/>
    </dgm:pt>
    <dgm:pt modelId="{A4E79119-7AAE-435C-A215-8CDB57549691}" type="pres">
      <dgm:prSet presAssocID="{2C9AB4D7-76D2-43A8-B6E4-52B61CDD9B74}" presName="circleB" presStyleLbl="node1" presStyleIdx="1" presStyleCnt="3"/>
      <dgm:spPr/>
    </dgm:pt>
    <dgm:pt modelId="{AA2A29F1-EA68-447D-9519-3E1C51818C69}" type="pres">
      <dgm:prSet presAssocID="{2C9AB4D7-76D2-43A8-B6E4-52B61CDD9B74}" presName="spaceB" presStyleCnt="0"/>
      <dgm:spPr/>
    </dgm:pt>
    <dgm:pt modelId="{BA0EAA54-1EAD-4D37-A87B-19B31E755B86}" type="pres">
      <dgm:prSet presAssocID="{BAD7EFC6-4A7B-4455-9499-FF5AB43F6380}" presName="space" presStyleCnt="0"/>
      <dgm:spPr/>
    </dgm:pt>
    <dgm:pt modelId="{C3026097-5D7C-41EB-8FEA-EACAEB132462}" type="pres">
      <dgm:prSet presAssocID="{B74BADC9-68BC-4CD1-AE1A-1CA29024FA52}" presName="compositeA" presStyleCnt="0"/>
      <dgm:spPr/>
    </dgm:pt>
    <dgm:pt modelId="{A057ED0D-2FBE-4AC5-B397-8F199259FADE}" type="pres">
      <dgm:prSet presAssocID="{B74BADC9-68BC-4CD1-AE1A-1CA29024FA52}" presName="textA" presStyleLbl="revTx" presStyleIdx="2" presStyleCnt="3">
        <dgm:presLayoutVars>
          <dgm:bulletEnabled val="1"/>
        </dgm:presLayoutVars>
      </dgm:prSet>
      <dgm:spPr/>
    </dgm:pt>
    <dgm:pt modelId="{B6F30F85-4F0B-49A6-9399-074299A38CAB}" type="pres">
      <dgm:prSet presAssocID="{B74BADC9-68BC-4CD1-AE1A-1CA29024FA52}" presName="circleA" presStyleLbl="node1" presStyleIdx="2" presStyleCnt="3"/>
      <dgm:spPr/>
    </dgm:pt>
    <dgm:pt modelId="{246A29DA-0E9E-4EE1-B875-24D022C6DE7A}" type="pres">
      <dgm:prSet presAssocID="{B74BADC9-68BC-4CD1-AE1A-1CA29024FA52}" presName="spaceA" presStyleCnt="0"/>
      <dgm:spPr/>
    </dgm:pt>
  </dgm:ptLst>
  <dgm:cxnLst>
    <dgm:cxn modelId="{5C0F5B33-A069-4EBF-9736-A74814EE10D7}" type="presOf" srcId="{B74BADC9-68BC-4CD1-AE1A-1CA29024FA52}" destId="{A057ED0D-2FBE-4AC5-B397-8F199259FADE}" srcOrd="0" destOrd="0" presId="urn:microsoft.com/office/officeart/2005/8/layout/hProcess11"/>
    <dgm:cxn modelId="{09FBD057-7BDF-420D-A941-9B6463BAC553}" srcId="{F947EE67-BCD8-40DD-AE94-5C1ADCBE4666}" destId="{B74BADC9-68BC-4CD1-AE1A-1CA29024FA52}" srcOrd="2" destOrd="0" parTransId="{B8FDE14D-6549-474A-9FE6-E49922995F86}" sibTransId="{E9E2DA09-0ECF-4208-BA8B-40CA4C099EB1}"/>
    <dgm:cxn modelId="{0B887278-1E69-4A8C-B3BB-6EDB6F9B181B}" type="presOf" srcId="{2C9AB4D7-76D2-43A8-B6E4-52B61CDD9B74}" destId="{2C27B146-F20F-4E32-A364-26EFEFE9CD7B}" srcOrd="0" destOrd="0" presId="urn:microsoft.com/office/officeart/2005/8/layout/hProcess11"/>
    <dgm:cxn modelId="{D53CEC58-2CCD-4D68-873A-E5126EA0C539}" srcId="{F947EE67-BCD8-40DD-AE94-5C1ADCBE4666}" destId="{7036B4E1-1C9B-4FBE-9F2F-1EB7C6136E09}" srcOrd="0" destOrd="0" parTransId="{C32EFFDF-5AE1-4977-B7D0-9A1BC3C33CA5}" sibTransId="{885A8D40-FC26-44B7-A91C-D37E7877D510}"/>
    <dgm:cxn modelId="{5EA9A381-C01E-4BBC-9477-5E9A30E679A5}" srcId="{F947EE67-BCD8-40DD-AE94-5C1ADCBE4666}" destId="{2C9AB4D7-76D2-43A8-B6E4-52B61CDD9B74}" srcOrd="1" destOrd="0" parTransId="{B10DD5F9-B840-4F31-8665-202E8FB4FD71}" sibTransId="{BAD7EFC6-4A7B-4455-9499-FF5AB43F6380}"/>
    <dgm:cxn modelId="{46649BDC-AED1-487F-BB83-A20D1D20E963}" type="presOf" srcId="{F947EE67-BCD8-40DD-AE94-5C1ADCBE4666}" destId="{0A33BD9D-7A32-459F-9787-CF578DBDF4BE}" srcOrd="0" destOrd="0" presId="urn:microsoft.com/office/officeart/2005/8/layout/hProcess11"/>
    <dgm:cxn modelId="{55BE9BF2-0D6C-435C-8E95-28DC1CD40DF6}" type="presOf" srcId="{7036B4E1-1C9B-4FBE-9F2F-1EB7C6136E09}" destId="{E359F91A-FEA6-4E6A-A81B-7CD75F7A16FC}" srcOrd="0" destOrd="0" presId="urn:microsoft.com/office/officeart/2005/8/layout/hProcess11"/>
    <dgm:cxn modelId="{2E952B4C-7B9C-4EC8-9621-C36D96DD2EC0}" type="presParOf" srcId="{0A33BD9D-7A32-459F-9787-CF578DBDF4BE}" destId="{406D37A2-E37F-4781-BC3D-8369F21DA289}" srcOrd="0" destOrd="0" presId="urn:microsoft.com/office/officeart/2005/8/layout/hProcess11"/>
    <dgm:cxn modelId="{0A0F0270-DB05-453C-9B89-E2DCC1532562}" type="presParOf" srcId="{0A33BD9D-7A32-459F-9787-CF578DBDF4BE}" destId="{79E8EC21-17BA-4202-8EEF-89FD1FE0B4B1}" srcOrd="1" destOrd="0" presId="urn:microsoft.com/office/officeart/2005/8/layout/hProcess11"/>
    <dgm:cxn modelId="{FF1FA540-68EB-430C-8D54-57256E723088}" type="presParOf" srcId="{79E8EC21-17BA-4202-8EEF-89FD1FE0B4B1}" destId="{1A488013-F457-4597-9A0F-5624299A99BD}" srcOrd="0" destOrd="0" presId="urn:microsoft.com/office/officeart/2005/8/layout/hProcess11"/>
    <dgm:cxn modelId="{63FFF017-AC4D-443A-974C-E8F994778011}" type="presParOf" srcId="{1A488013-F457-4597-9A0F-5624299A99BD}" destId="{E359F91A-FEA6-4E6A-A81B-7CD75F7A16FC}" srcOrd="0" destOrd="0" presId="urn:microsoft.com/office/officeart/2005/8/layout/hProcess11"/>
    <dgm:cxn modelId="{DD24A4A7-C54A-421B-9FB0-0FF476ADF108}" type="presParOf" srcId="{1A488013-F457-4597-9A0F-5624299A99BD}" destId="{4B5C762D-5AE8-45C0-B469-16F3545F16AF}" srcOrd="1" destOrd="0" presId="urn:microsoft.com/office/officeart/2005/8/layout/hProcess11"/>
    <dgm:cxn modelId="{BEF0330E-75BD-46B6-A64D-2B6C099E94B2}" type="presParOf" srcId="{1A488013-F457-4597-9A0F-5624299A99BD}" destId="{DE8417A9-74B8-43C9-9B47-DD644D1606C2}" srcOrd="2" destOrd="0" presId="urn:microsoft.com/office/officeart/2005/8/layout/hProcess11"/>
    <dgm:cxn modelId="{C2F2E898-AEEA-400F-B434-FF0903B4227D}" type="presParOf" srcId="{79E8EC21-17BA-4202-8EEF-89FD1FE0B4B1}" destId="{524DE273-BCE7-4B09-8829-0EB1EE5DE61E}" srcOrd="1" destOrd="0" presId="urn:microsoft.com/office/officeart/2005/8/layout/hProcess11"/>
    <dgm:cxn modelId="{D552D25F-B87D-407B-8509-F1823D728471}" type="presParOf" srcId="{79E8EC21-17BA-4202-8EEF-89FD1FE0B4B1}" destId="{7B2D442E-5514-41E8-BF97-09D28BF28AE0}" srcOrd="2" destOrd="0" presId="urn:microsoft.com/office/officeart/2005/8/layout/hProcess11"/>
    <dgm:cxn modelId="{5404D842-1796-4767-8797-31D54E596F20}" type="presParOf" srcId="{7B2D442E-5514-41E8-BF97-09D28BF28AE0}" destId="{2C27B146-F20F-4E32-A364-26EFEFE9CD7B}" srcOrd="0" destOrd="0" presId="urn:microsoft.com/office/officeart/2005/8/layout/hProcess11"/>
    <dgm:cxn modelId="{0D87B96F-9893-486D-AA90-7C822E9F10AA}" type="presParOf" srcId="{7B2D442E-5514-41E8-BF97-09D28BF28AE0}" destId="{A4E79119-7AAE-435C-A215-8CDB57549691}" srcOrd="1" destOrd="0" presId="urn:microsoft.com/office/officeart/2005/8/layout/hProcess11"/>
    <dgm:cxn modelId="{37D76198-A50A-41F9-8A6C-23403379962A}" type="presParOf" srcId="{7B2D442E-5514-41E8-BF97-09D28BF28AE0}" destId="{AA2A29F1-EA68-447D-9519-3E1C51818C69}" srcOrd="2" destOrd="0" presId="urn:microsoft.com/office/officeart/2005/8/layout/hProcess11"/>
    <dgm:cxn modelId="{3364C556-7570-4B89-A3F5-9A4A9CF097B6}" type="presParOf" srcId="{79E8EC21-17BA-4202-8EEF-89FD1FE0B4B1}" destId="{BA0EAA54-1EAD-4D37-A87B-19B31E755B86}" srcOrd="3" destOrd="0" presId="urn:microsoft.com/office/officeart/2005/8/layout/hProcess11"/>
    <dgm:cxn modelId="{2BE4B2B2-2A9F-40E2-9FCE-31F23AC69EA5}" type="presParOf" srcId="{79E8EC21-17BA-4202-8EEF-89FD1FE0B4B1}" destId="{C3026097-5D7C-41EB-8FEA-EACAEB132462}" srcOrd="4" destOrd="0" presId="urn:microsoft.com/office/officeart/2005/8/layout/hProcess11"/>
    <dgm:cxn modelId="{BDA38F58-24FF-447E-9193-C3D3C14C3D3A}" type="presParOf" srcId="{C3026097-5D7C-41EB-8FEA-EACAEB132462}" destId="{A057ED0D-2FBE-4AC5-B397-8F199259FADE}" srcOrd="0" destOrd="0" presId="urn:microsoft.com/office/officeart/2005/8/layout/hProcess11"/>
    <dgm:cxn modelId="{01C471E3-326C-4841-A256-9300EEF79953}" type="presParOf" srcId="{C3026097-5D7C-41EB-8FEA-EACAEB132462}" destId="{B6F30F85-4F0B-49A6-9399-074299A38CAB}" srcOrd="1" destOrd="0" presId="urn:microsoft.com/office/officeart/2005/8/layout/hProcess11"/>
    <dgm:cxn modelId="{F92CADC4-2686-4592-ADE5-21043072F1BB}" type="presParOf" srcId="{C3026097-5D7C-41EB-8FEA-EACAEB132462}" destId="{246A29DA-0E9E-4EE1-B875-24D022C6DE7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A9D8D3-D4A2-4A37-9D22-EDE24DD4164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FF7F04-B340-4ABC-BCBC-89645EBC9EB3}">
      <dgm:prSet phldrT="[Text]" phldr="0"/>
      <dgm:spPr/>
      <dgm:t>
        <a:bodyPr/>
        <a:lstStyle/>
        <a:p>
          <a:r>
            <a:rPr lang="en-US"/>
            <a:t>Integrity</a:t>
          </a:r>
        </a:p>
      </dgm:t>
    </dgm:pt>
    <dgm:pt modelId="{32D17204-0CD1-4A59-B6ED-68D0FDCED270}" type="parTrans" cxnId="{3DA87F32-E8D3-4212-B176-FB527BD5AA2E}">
      <dgm:prSet/>
      <dgm:spPr/>
      <dgm:t>
        <a:bodyPr/>
        <a:lstStyle/>
        <a:p>
          <a:endParaRPr lang="en-US"/>
        </a:p>
      </dgm:t>
    </dgm:pt>
    <dgm:pt modelId="{78F7332A-D57C-4456-B5CE-AD02A4EBBED1}" type="sibTrans" cxnId="{3DA87F32-E8D3-4212-B176-FB527BD5AA2E}">
      <dgm:prSet/>
      <dgm:spPr/>
      <dgm:t>
        <a:bodyPr/>
        <a:lstStyle/>
        <a:p>
          <a:endParaRPr lang="en-US"/>
        </a:p>
      </dgm:t>
    </dgm:pt>
    <dgm:pt modelId="{5E4462E8-CE96-44B3-8BE0-64EBB4734F57}">
      <dgm:prSet phldrT="[Text]" phldr="0"/>
      <dgm:spPr/>
      <dgm:t>
        <a:bodyPr/>
        <a:lstStyle/>
        <a:p>
          <a:r>
            <a:rPr lang="en-US"/>
            <a:t>Connectivity</a:t>
          </a:r>
        </a:p>
      </dgm:t>
    </dgm:pt>
    <dgm:pt modelId="{DE3ADAA7-6F28-4698-B652-18AA407538EA}" type="parTrans" cxnId="{E7B7A6AE-9E8A-4DAD-AB81-367196194FB4}">
      <dgm:prSet/>
      <dgm:spPr/>
      <dgm:t>
        <a:bodyPr/>
        <a:lstStyle/>
        <a:p>
          <a:endParaRPr lang="en-US"/>
        </a:p>
      </dgm:t>
    </dgm:pt>
    <dgm:pt modelId="{3CA6AA9F-C283-4970-BE59-DB0263E4A351}" type="sibTrans" cxnId="{E7B7A6AE-9E8A-4DAD-AB81-367196194FB4}">
      <dgm:prSet/>
      <dgm:spPr/>
      <dgm:t>
        <a:bodyPr/>
        <a:lstStyle/>
        <a:p>
          <a:endParaRPr lang="en-US"/>
        </a:p>
      </dgm:t>
    </dgm:pt>
    <dgm:pt modelId="{DA38964E-8E29-4093-BC52-57B66BE76FCF}">
      <dgm:prSet phldrT="[Text]" phldr="0"/>
      <dgm:spPr/>
      <dgm:t>
        <a:bodyPr/>
        <a:lstStyle/>
        <a:p>
          <a:r>
            <a:rPr lang="en-US"/>
            <a:t>Empowerment</a:t>
          </a:r>
        </a:p>
      </dgm:t>
    </dgm:pt>
    <dgm:pt modelId="{F5FBB578-6E8B-4E8C-8492-CEDD752AC165}" type="parTrans" cxnId="{CF016144-8D95-40C0-B643-7191B198A1B3}">
      <dgm:prSet/>
      <dgm:spPr/>
      <dgm:t>
        <a:bodyPr/>
        <a:lstStyle/>
        <a:p>
          <a:endParaRPr lang="en-US"/>
        </a:p>
      </dgm:t>
    </dgm:pt>
    <dgm:pt modelId="{ADD8019C-798F-4894-A930-BAB5FF04AF87}" type="sibTrans" cxnId="{CF016144-8D95-40C0-B643-7191B198A1B3}">
      <dgm:prSet/>
      <dgm:spPr/>
      <dgm:t>
        <a:bodyPr/>
        <a:lstStyle/>
        <a:p>
          <a:endParaRPr lang="en-US"/>
        </a:p>
      </dgm:t>
    </dgm:pt>
    <dgm:pt modelId="{3C1B5D40-3999-4F83-9444-3C9685EB3101}" type="pres">
      <dgm:prSet presAssocID="{ABA9D8D3-D4A2-4A37-9D22-EDE24DD41645}" presName="linear" presStyleCnt="0">
        <dgm:presLayoutVars>
          <dgm:dir/>
          <dgm:animLvl val="lvl"/>
          <dgm:resizeHandles val="exact"/>
        </dgm:presLayoutVars>
      </dgm:prSet>
      <dgm:spPr/>
    </dgm:pt>
    <dgm:pt modelId="{9D4AF905-4E4C-4FDA-9E45-904307AE677A}" type="pres">
      <dgm:prSet presAssocID="{75FF7F04-B340-4ABC-BCBC-89645EBC9EB3}" presName="parentLin" presStyleCnt="0"/>
      <dgm:spPr/>
    </dgm:pt>
    <dgm:pt modelId="{53DFB509-AEC1-4DA7-88FF-7C6007EF620F}" type="pres">
      <dgm:prSet presAssocID="{75FF7F04-B340-4ABC-BCBC-89645EBC9EB3}" presName="parentLeftMargin" presStyleLbl="node1" presStyleIdx="0" presStyleCnt="3"/>
      <dgm:spPr/>
    </dgm:pt>
    <dgm:pt modelId="{C4466747-7EDB-4115-B6C1-33D762C1B213}" type="pres">
      <dgm:prSet presAssocID="{75FF7F04-B340-4ABC-BCBC-89645EBC9EB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0829064-A4B1-4DBF-AD59-07BC06239772}" type="pres">
      <dgm:prSet presAssocID="{75FF7F04-B340-4ABC-BCBC-89645EBC9EB3}" presName="negativeSpace" presStyleCnt="0"/>
      <dgm:spPr/>
    </dgm:pt>
    <dgm:pt modelId="{5E071CC7-3160-43C9-BFAC-0A15038FD6FB}" type="pres">
      <dgm:prSet presAssocID="{75FF7F04-B340-4ABC-BCBC-89645EBC9EB3}" presName="childText" presStyleLbl="conFgAcc1" presStyleIdx="0" presStyleCnt="3">
        <dgm:presLayoutVars>
          <dgm:bulletEnabled val="1"/>
        </dgm:presLayoutVars>
      </dgm:prSet>
      <dgm:spPr/>
    </dgm:pt>
    <dgm:pt modelId="{09D1213B-8FD5-4D5B-A286-541ECD5ED968}" type="pres">
      <dgm:prSet presAssocID="{78F7332A-D57C-4456-B5CE-AD02A4EBBED1}" presName="spaceBetweenRectangles" presStyleCnt="0"/>
      <dgm:spPr/>
    </dgm:pt>
    <dgm:pt modelId="{28BCA29F-7D45-4804-9713-5353F176EFD3}" type="pres">
      <dgm:prSet presAssocID="{5E4462E8-CE96-44B3-8BE0-64EBB4734F57}" presName="parentLin" presStyleCnt="0"/>
      <dgm:spPr/>
    </dgm:pt>
    <dgm:pt modelId="{EFEF6C69-BC71-4BEC-93E3-2C5E9E1836CE}" type="pres">
      <dgm:prSet presAssocID="{5E4462E8-CE96-44B3-8BE0-64EBB4734F57}" presName="parentLeftMargin" presStyleLbl="node1" presStyleIdx="0" presStyleCnt="3"/>
      <dgm:spPr/>
    </dgm:pt>
    <dgm:pt modelId="{4E6D3AAD-0F58-4964-B8A9-6F5C3D4259CF}" type="pres">
      <dgm:prSet presAssocID="{5E4462E8-CE96-44B3-8BE0-64EBB4734F5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87CA014-BE89-4DB7-A40D-1DEFF759E6C1}" type="pres">
      <dgm:prSet presAssocID="{5E4462E8-CE96-44B3-8BE0-64EBB4734F57}" presName="negativeSpace" presStyleCnt="0"/>
      <dgm:spPr/>
    </dgm:pt>
    <dgm:pt modelId="{4A7D4CA2-5988-4B40-80C5-579538CCC807}" type="pres">
      <dgm:prSet presAssocID="{5E4462E8-CE96-44B3-8BE0-64EBB4734F57}" presName="childText" presStyleLbl="conFgAcc1" presStyleIdx="1" presStyleCnt="3">
        <dgm:presLayoutVars>
          <dgm:bulletEnabled val="1"/>
        </dgm:presLayoutVars>
      </dgm:prSet>
      <dgm:spPr/>
    </dgm:pt>
    <dgm:pt modelId="{A86358D2-7D17-40A5-86BB-5AB58002BF42}" type="pres">
      <dgm:prSet presAssocID="{3CA6AA9F-C283-4970-BE59-DB0263E4A351}" presName="spaceBetweenRectangles" presStyleCnt="0"/>
      <dgm:spPr/>
    </dgm:pt>
    <dgm:pt modelId="{B7C2F791-677F-4891-820D-F3BC89F04473}" type="pres">
      <dgm:prSet presAssocID="{DA38964E-8E29-4093-BC52-57B66BE76FCF}" presName="parentLin" presStyleCnt="0"/>
      <dgm:spPr/>
    </dgm:pt>
    <dgm:pt modelId="{D1984E19-E06D-4243-B6D2-D709BD7D1C75}" type="pres">
      <dgm:prSet presAssocID="{DA38964E-8E29-4093-BC52-57B66BE76FCF}" presName="parentLeftMargin" presStyleLbl="node1" presStyleIdx="1" presStyleCnt="3"/>
      <dgm:spPr/>
    </dgm:pt>
    <dgm:pt modelId="{8B9AFF3C-431A-42C0-B8EC-7271A684DDCC}" type="pres">
      <dgm:prSet presAssocID="{DA38964E-8E29-4093-BC52-57B66BE76FC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15DEE74-7886-4467-82D2-FC19804549D7}" type="pres">
      <dgm:prSet presAssocID="{DA38964E-8E29-4093-BC52-57B66BE76FCF}" presName="negativeSpace" presStyleCnt="0"/>
      <dgm:spPr/>
    </dgm:pt>
    <dgm:pt modelId="{B8283A7D-7564-4747-9CF7-DE8FC3B249C0}" type="pres">
      <dgm:prSet presAssocID="{DA38964E-8E29-4093-BC52-57B66BE76F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12EC913-F717-4B09-AE6F-ACB727D160C0}" type="presOf" srcId="{5E4462E8-CE96-44B3-8BE0-64EBB4734F57}" destId="{EFEF6C69-BC71-4BEC-93E3-2C5E9E1836CE}" srcOrd="0" destOrd="0" presId="urn:microsoft.com/office/officeart/2005/8/layout/list1"/>
    <dgm:cxn modelId="{122C5B23-FE41-406D-97AD-A3F1A9D14C30}" type="presOf" srcId="{ABA9D8D3-D4A2-4A37-9D22-EDE24DD41645}" destId="{3C1B5D40-3999-4F83-9444-3C9685EB3101}" srcOrd="0" destOrd="0" presId="urn:microsoft.com/office/officeart/2005/8/layout/list1"/>
    <dgm:cxn modelId="{3DA87F32-E8D3-4212-B176-FB527BD5AA2E}" srcId="{ABA9D8D3-D4A2-4A37-9D22-EDE24DD41645}" destId="{75FF7F04-B340-4ABC-BCBC-89645EBC9EB3}" srcOrd="0" destOrd="0" parTransId="{32D17204-0CD1-4A59-B6ED-68D0FDCED270}" sibTransId="{78F7332A-D57C-4456-B5CE-AD02A4EBBED1}"/>
    <dgm:cxn modelId="{CF016144-8D95-40C0-B643-7191B198A1B3}" srcId="{ABA9D8D3-D4A2-4A37-9D22-EDE24DD41645}" destId="{DA38964E-8E29-4093-BC52-57B66BE76FCF}" srcOrd="2" destOrd="0" parTransId="{F5FBB578-6E8B-4E8C-8492-CEDD752AC165}" sibTransId="{ADD8019C-798F-4894-A930-BAB5FF04AF87}"/>
    <dgm:cxn modelId="{3FCBAD6A-D323-46B2-A040-A21D684F6580}" type="presOf" srcId="{75FF7F04-B340-4ABC-BCBC-89645EBC9EB3}" destId="{C4466747-7EDB-4115-B6C1-33D762C1B213}" srcOrd="1" destOrd="0" presId="urn:microsoft.com/office/officeart/2005/8/layout/list1"/>
    <dgm:cxn modelId="{75EED297-8804-4845-8495-EB9A8869D879}" type="presOf" srcId="{DA38964E-8E29-4093-BC52-57B66BE76FCF}" destId="{D1984E19-E06D-4243-B6D2-D709BD7D1C75}" srcOrd="0" destOrd="0" presId="urn:microsoft.com/office/officeart/2005/8/layout/list1"/>
    <dgm:cxn modelId="{E7B7A6AE-9E8A-4DAD-AB81-367196194FB4}" srcId="{ABA9D8D3-D4A2-4A37-9D22-EDE24DD41645}" destId="{5E4462E8-CE96-44B3-8BE0-64EBB4734F57}" srcOrd="1" destOrd="0" parTransId="{DE3ADAA7-6F28-4698-B652-18AA407538EA}" sibTransId="{3CA6AA9F-C283-4970-BE59-DB0263E4A351}"/>
    <dgm:cxn modelId="{0F7358DF-E293-4A48-8DB6-D9B85DBFC52B}" type="presOf" srcId="{75FF7F04-B340-4ABC-BCBC-89645EBC9EB3}" destId="{53DFB509-AEC1-4DA7-88FF-7C6007EF620F}" srcOrd="0" destOrd="0" presId="urn:microsoft.com/office/officeart/2005/8/layout/list1"/>
    <dgm:cxn modelId="{6666DBF8-8822-40FF-AFA3-C66C43A7FCE1}" type="presOf" srcId="{5E4462E8-CE96-44B3-8BE0-64EBB4734F57}" destId="{4E6D3AAD-0F58-4964-B8A9-6F5C3D4259CF}" srcOrd="1" destOrd="0" presId="urn:microsoft.com/office/officeart/2005/8/layout/list1"/>
    <dgm:cxn modelId="{F9AB21FF-9A3F-447F-A701-037A0C06C860}" type="presOf" srcId="{DA38964E-8E29-4093-BC52-57B66BE76FCF}" destId="{8B9AFF3C-431A-42C0-B8EC-7271A684DDCC}" srcOrd="1" destOrd="0" presId="urn:microsoft.com/office/officeart/2005/8/layout/list1"/>
    <dgm:cxn modelId="{58E5D938-762F-452D-851A-85112BE7E8B2}" type="presParOf" srcId="{3C1B5D40-3999-4F83-9444-3C9685EB3101}" destId="{9D4AF905-4E4C-4FDA-9E45-904307AE677A}" srcOrd="0" destOrd="0" presId="urn:microsoft.com/office/officeart/2005/8/layout/list1"/>
    <dgm:cxn modelId="{E90F2CD3-ABD7-4C05-9A5D-9AEF0AFCE32B}" type="presParOf" srcId="{9D4AF905-4E4C-4FDA-9E45-904307AE677A}" destId="{53DFB509-AEC1-4DA7-88FF-7C6007EF620F}" srcOrd="0" destOrd="0" presId="urn:microsoft.com/office/officeart/2005/8/layout/list1"/>
    <dgm:cxn modelId="{2F1DDDE8-77CD-418B-9D44-4D234F963AEA}" type="presParOf" srcId="{9D4AF905-4E4C-4FDA-9E45-904307AE677A}" destId="{C4466747-7EDB-4115-B6C1-33D762C1B213}" srcOrd="1" destOrd="0" presId="urn:microsoft.com/office/officeart/2005/8/layout/list1"/>
    <dgm:cxn modelId="{9AC98AF8-D99E-41FA-95CD-87F28D07700E}" type="presParOf" srcId="{3C1B5D40-3999-4F83-9444-3C9685EB3101}" destId="{80829064-A4B1-4DBF-AD59-07BC06239772}" srcOrd="1" destOrd="0" presId="urn:microsoft.com/office/officeart/2005/8/layout/list1"/>
    <dgm:cxn modelId="{691FE1FC-BC6E-48A8-9F3D-AE68EFCA5123}" type="presParOf" srcId="{3C1B5D40-3999-4F83-9444-3C9685EB3101}" destId="{5E071CC7-3160-43C9-BFAC-0A15038FD6FB}" srcOrd="2" destOrd="0" presId="urn:microsoft.com/office/officeart/2005/8/layout/list1"/>
    <dgm:cxn modelId="{DF7D5D11-1AB1-47A1-A352-37C135E00EE8}" type="presParOf" srcId="{3C1B5D40-3999-4F83-9444-3C9685EB3101}" destId="{09D1213B-8FD5-4D5B-A286-541ECD5ED968}" srcOrd="3" destOrd="0" presId="urn:microsoft.com/office/officeart/2005/8/layout/list1"/>
    <dgm:cxn modelId="{F3684070-05B0-4F95-AA66-B94DE2603261}" type="presParOf" srcId="{3C1B5D40-3999-4F83-9444-3C9685EB3101}" destId="{28BCA29F-7D45-4804-9713-5353F176EFD3}" srcOrd="4" destOrd="0" presId="urn:microsoft.com/office/officeart/2005/8/layout/list1"/>
    <dgm:cxn modelId="{0B1B9A5E-07C1-4931-A090-2FB0661A5992}" type="presParOf" srcId="{28BCA29F-7D45-4804-9713-5353F176EFD3}" destId="{EFEF6C69-BC71-4BEC-93E3-2C5E9E1836CE}" srcOrd="0" destOrd="0" presId="urn:microsoft.com/office/officeart/2005/8/layout/list1"/>
    <dgm:cxn modelId="{DF833940-24A1-4D4D-9716-3695E4AECCBA}" type="presParOf" srcId="{28BCA29F-7D45-4804-9713-5353F176EFD3}" destId="{4E6D3AAD-0F58-4964-B8A9-6F5C3D4259CF}" srcOrd="1" destOrd="0" presId="urn:microsoft.com/office/officeart/2005/8/layout/list1"/>
    <dgm:cxn modelId="{D10BE0FE-6DEE-4801-9953-6767595681D6}" type="presParOf" srcId="{3C1B5D40-3999-4F83-9444-3C9685EB3101}" destId="{687CA014-BE89-4DB7-A40D-1DEFF759E6C1}" srcOrd="5" destOrd="0" presId="urn:microsoft.com/office/officeart/2005/8/layout/list1"/>
    <dgm:cxn modelId="{8799147C-38AA-4AAE-944F-80AB27B5DCA4}" type="presParOf" srcId="{3C1B5D40-3999-4F83-9444-3C9685EB3101}" destId="{4A7D4CA2-5988-4B40-80C5-579538CCC807}" srcOrd="6" destOrd="0" presId="urn:microsoft.com/office/officeart/2005/8/layout/list1"/>
    <dgm:cxn modelId="{626ECE36-D008-4DC1-9BF0-0BFEB9933ABB}" type="presParOf" srcId="{3C1B5D40-3999-4F83-9444-3C9685EB3101}" destId="{A86358D2-7D17-40A5-86BB-5AB58002BF42}" srcOrd="7" destOrd="0" presId="urn:microsoft.com/office/officeart/2005/8/layout/list1"/>
    <dgm:cxn modelId="{D24A936B-4B94-4DF4-8C66-62F0355F50B2}" type="presParOf" srcId="{3C1B5D40-3999-4F83-9444-3C9685EB3101}" destId="{B7C2F791-677F-4891-820D-F3BC89F04473}" srcOrd="8" destOrd="0" presId="urn:microsoft.com/office/officeart/2005/8/layout/list1"/>
    <dgm:cxn modelId="{005B6BFB-3A0A-41CA-BC67-A6DFBE6796F9}" type="presParOf" srcId="{B7C2F791-677F-4891-820D-F3BC89F04473}" destId="{D1984E19-E06D-4243-B6D2-D709BD7D1C75}" srcOrd="0" destOrd="0" presId="urn:microsoft.com/office/officeart/2005/8/layout/list1"/>
    <dgm:cxn modelId="{E604694B-73C6-4407-8C9D-2BAC20D2575E}" type="presParOf" srcId="{B7C2F791-677F-4891-820D-F3BC89F04473}" destId="{8B9AFF3C-431A-42C0-B8EC-7271A684DDCC}" srcOrd="1" destOrd="0" presId="urn:microsoft.com/office/officeart/2005/8/layout/list1"/>
    <dgm:cxn modelId="{F02F618B-B2C2-4401-A97B-41CC3A94FADB}" type="presParOf" srcId="{3C1B5D40-3999-4F83-9444-3C9685EB3101}" destId="{615DEE74-7886-4467-82D2-FC19804549D7}" srcOrd="9" destOrd="0" presId="urn:microsoft.com/office/officeart/2005/8/layout/list1"/>
    <dgm:cxn modelId="{8E40D8E4-65D9-4C38-A63F-791D0C06D8E1}" type="presParOf" srcId="{3C1B5D40-3999-4F83-9444-3C9685EB3101}" destId="{B8283A7D-7564-4747-9CF7-DE8FC3B249C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BFFE58-F1BB-49ED-9A65-DAAEC05958A0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508F08A-5602-443C-849C-DC0C90F4D85C}">
      <dgm:prSet/>
      <dgm:spPr/>
      <dgm:t>
        <a:bodyPr/>
        <a:lstStyle/>
        <a:p>
          <a:pPr rtl="0"/>
          <a:r>
            <a:rPr lang="en-US" dirty="0"/>
            <a:t>Make </a:t>
          </a:r>
          <a:r>
            <a:rPr lang="en-US" dirty="0">
              <a:latin typeface="Calibri Light" panose="020F0302020204030204"/>
            </a:rPr>
            <a:t>room for</a:t>
          </a:r>
          <a:r>
            <a:rPr lang="en-US" dirty="0"/>
            <a:t> each other's opinions</a:t>
          </a:r>
        </a:p>
      </dgm:t>
    </dgm:pt>
    <dgm:pt modelId="{5AC7CB10-8881-46F1-86CF-850F1CC5A20E}" type="parTrans" cxnId="{551E15C9-16A8-45B9-997D-32C9973016EC}">
      <dgm:prSet/>
      <dgm:spPr/>
      <dgm:t>
        <a:bodyPr/>
        <a:lstStyle/>
        <a:p>
          <a:endParaRPr lang="en-US"/>
        </a:p>
      </dgm:t>
    </dgm:pt>
    <dgm:pt modelId="{4BA1DBCB-EA19-4F43-A553-17D90A7154C4}" type="sibTrans" cxnId="{551E15C9-16A8-45B9-997D-32C9973016EC}">
      <dgm:prSet/>
      <dgm:spPr/>
      <dgm:t>
        <a:bodyPr/>
        <a:lstStyle/>
        <a:p>
          <a:endParaRPr lang="en-US"/>
        </a:p>
      </dgm:t>
    </dgm:pt>
    <dgm:pt modelId="{4045B1E2-0D70-47F6-A130-FC2BB5DA1DF3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Aim for </a:t>
          </a:r>
          <a:r>
            <a:rPr lang="en-US" dirty="0"/>
            <a:t>"I" </a:t>
          </a:r>
          <a:r>
            <a:rPr lang="en-US" dirty="0">
              <a:latin typeface="Calibri Light" panose="020F0302020204030204"/>
            </a:rPr>
            <a:t>statements</a:t>
          </a:r>
          <a:endParaRPr lang="en-US" dirty="0"/>
        </a:p>
      </dgm:t>
    </dgm:pt>
    <dgm:pt modelId="{6A1EBDB8-B37B-439B-A674-9153526A9297}" type="parTrans" cxnId="{1EFD9DBD-EF1A-47A0-B416-1908ECB17703}">
      <dgm:prSet/>
      <dgm:spPr/>
      <dgm:t>
        <a:bodyPr/>
        <a:lstStyle/>
        <a:p>
          <a:endParaRPr lang="en-US"/>
        </a:p>
      </dgm:t>
    </dgm:pt>
    <dgm:pt modelId="{EDC5B257-CF51-4F4C-8574-6D5FC246C4D3}" type="sibTrans" cxnId="{1EFD9DBD-EF1A-47A0-B416-1908ECB17703}">
      <dgm:prSet/>
      <dgm:spPr/>
      <dgm:t>
        <a:bodyPr/>
        <a:lstStyle/>
        <a:p>
          <a:endParaRPr lang="en-US"/>
        </a:p>
      </dgm:t>
    </dgm:pt>
    <dgm:pt modelId="{2C18FB63-0D11-47CD-81BE-76242A3DF842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Protect the neutral zone</a:t>
          </a:r>
          <a:endParaRPr lang="en-US" dirty="0"/>
        </a:p>
      </dgm:t>
    </dgm:pt>
    <dgm:pt modelId="{08D78F2C-A794-4A18-B225-1E3D61188D18}" type="parTrans" cxnId="{1CDE9D47-B651-4052-A3A9-ADEBD1C9A08C}">
      <dgm:prSet/>
      <dgm:spPr/>
      <dgm:t>
        <a:bodyPr/>
        <a:lstStyle/>
        <a:p>
          <a:endParaRPr lang="en-US"/>
        </a:p>
      </dgm:t>
    </dgm:pt>
    <dgm:pt modelId="{FE253365-B6CD-482C-BAB0-6E3A44ECB876}" type="sibTrans" cxnId="{1CDE9D47-B651-4052-A3A9-ADEBD1C9A08C}">
      <dgm:prSet/>
      <dgm:spPr/>
      <dgm:t>
        <a:bodyPr/>
        <a:lstStyle/>
        <a:p>
          <a:endParaRPr lang="en-US"/>
        </a:p>
      </dgm:t>
    </dgm:pt>
    <dgm:pt modelId="{BCACA7D0-6EF6-4437-9232-96072945562A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Respect pressure points</a:t>
          </a:r>
          <a:endParaRPr lang="en-US" dirty="0"/>
        </a:p>
      </dgm:t>
    </dgm:pt>
    <dgm:pt modelId="{EC540A42-5123-4853-9012-1B6138C14549}" type="parTrans" cxnId="{575F9C61-E319-4D94-AB2B-7F138B339322}">
      <dgm:prSet/>
      <dgm:spPr/>
      <dgm:t>
        <a:bodyPr/>
        <a:lstStyle/>
        <a:p>
          <a:endParaRPr lang="en-US"/>
        </a:p>
      </dgm:t>
    </dgm:pt>
    <dgm:pt modelId="{A864E1CC-B3B8-4363-94FA-9695BDA0E9E8}" type="sibTrans" cxnId="{575F9C61-E319-4D94-AB2B-7F138B339322}">
      <dgm:prSet/>
      <dgm:spPr/>
      <dgm:t>
        <a:bodyPr/>
        <a:lstStyle/>
        <a:p>
          <a:endParaRPr lang="en-US"/>
        </a:p>
      </dgm:t>
    </dgm:pt>
    <dgm:pt modelId="{6AA61A45-425D-4FAB-98FA-E3E5B0F33D6E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Value lived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experiences</a:t>
          </a:r>
          <a:endParaRPr lang="en-US" dirty="0"/>
        </a:p>
      </dgm:t>
    </dgm:pt>
    <dgm:pt modelId="{A63EDC2A-3B7F-402D-83DA-79299D56E557}" type="parTrans" cxnId="{584A0D6C-0954-4878-86B2-1484900E77AF}">
      <dgm:prSet/>
      <dgm:spPr/>
      <dgm:t>
        <a:bodyPr/>
        <a:lstStyle/>
        <a:p>
          <a:endParaRPr lang="en-US"/>
        </a:p>
      </dgm:t>
    </dgm:pt>
    <dgm:pt modelId="{E8A681E2-08BF-437E-920D-18108C682BD6}" type="sibTrans" cxnId="{584A0D6C-0954-4878-86B2-1484900E77AF}">
      <dgm:prSet/>
      <dgm:spPr/>
      <dgm:t>
        <a:bodyPr/>
        <a:lstStyle/>
        <a:p>
          <a:endParaRPr lang="en-US"/>
        </a:p>
      </dgm:t>
    </dgm:pt>
    <dgm:pt modelId="{F6206C46-8EB7-4C1C-B8FE-140FF5CEB308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Speak in specifics</a:t>
          </a:r>
          <a:endParaRPr lang="en-US" dirty="0"/>
        </a:p>
      </dgm:t>
    </dgm:pt>
    <dgm:pt modelId="{19AC1328-65C5-4F66-B6E3-78D5B8663D76}" type="parTrans" cxnId="{5C01856E-D898-42CE-8097-0A719742F8F6}">
      <dgm:prSet/>
      <dgm:spPr/>
      <dgm:t>
        <a:bodyPr/>
        <a:lstStyle/>
        <a:p>
          <a:endParaRPr lang="en-US"/>
        </a:p>
      </dgm:t>
    </dgm:pt>
    <dgm:pt modelId="{B0983B8F-70A0-4166-82F1-E4C39375FB94}" type="sibTrans" cxnId="{5C01856E-D898-42CE-8097-0A719742F8F6}">
      <dgm:prSet/>
      <dgm:spPr/>
      <dgm:t>
        <a:bodyPr/>
        <a:lstStyle/>
        <a:p>
          <a:endParaRPr lang="en-US"/>
        </a:p>
      </dgm:t>
    </dgm:pt>
    <dgm:pt modelId="{7F091D52-A1B0-4D85-926A-F87920EFE665}" type="pres">
      <dgm:prSet presAssocID="{78BFFE58-F1BB-49ED-9A65-DAAEC05958A0}" presName="linear" presStyleCnt="0">
        <dgm:presLayoutVars>
          <dgm:animLvl val="lvl"/>
          <dgm:resizeHandles val="exact"/>
        </dgm:presLayoutVars>
      </dgm:prSet>
      <dgm:spPr/>
    </dgm:pt>
    <dgm:pt modelId="{858BB836-D3CC-4C74-B34B-D5B865F2D568}" type="pres">
      <dgm:prSet presAssocID="{1508F08A-5602-443C-849C-DC0C90F4D85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6A44972-3239-4B14-96CA-BFACCD10355E}" type="pres">
      <dgm:prSet presAssocID="{4BA1DBCB-EA19-4F43-A553-17D90A7154C4}" presName="spacer" presStyleCnt="0"/>
      <dgm:spPr/>
    </dgm:pt>
    <dgm:pt modelId="{C13AA0B2-F78E-434C-B415-0A0358ECD57A}" type="pres">
      <dgm:prSet presAssocID="{4045B1E2-0D70-47F6-A130-FC2BB5DA1DF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FD90568-A3CD-4ECD-BD87-2399A770C52E}" type="pres">
      <dgm:prSet presAssocID="{EDC5B257-CF51-4F4C-8574-6D5FC246C4D3}" presName="spacer" presStyleCnt="0"/>
      <dgm:spPr/>
    </dgm:pt>
    <dgm:pt modelId="{69235839-DB2B-4535-9577-80181F4E3E22}" type="pres">
      <dgm:prSet presAssocID="{2C18FB63-0D11-47CD-81BE-76242A3DF84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21AF116-FD8F-4CA6-BE6A-13958950B63C}" type="pres">
      <dgm:prSet presAssocID="{FE253365-B6CD-482C-BAB0-6E3A44ECB876}" presName="spacer" presStyleCnt="0"/>
      <dgm:spPr/>
    </dgm:pt>
    <dgm:pt modelId="{9D35B563-2C71-4268-B185-E6965F09E955}" type="pres">
      <dgm:prSet presAssocID="{BCACA7D0-6EF6-4437-9232-96072945562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6BE6706-9A3B-4656-8998-594A55780161}" type="pres">
      <dgm:prSet presAssocID="{A864E1CC-B3B8-4363-94FA-9695BDA0E9E8}" presName="spacer" presStyleCnt="0"/>
      <dgm:spPr/>
    </dgm:pt>
    <dgm:pt modelId="{988A0FF2-2906-4CEA-9F01-CEE97A997E6C}" type="pres">
      <dgm:prSet presAssocID="{6AA61A45-425D-4FAB-98FA-E3E5B0F33D6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247FBC1-0954-490B-8BEA-DC3BE4C7F6B3}" type="pres">
      <dgm:prSet presAssocID="{E8A681E2-08BF-437E-920D-18108C682BD6}" presName="spacer" presStyleCnt="0"/>
      <dgm:spPr/>
    </dgm:pt>
    <dgm:pt modelId="{95537073-427C-4715-9C39-A96760224A25}" type="pres">
      <dgm:prSet presAssocID="{F6206C46-8EB7-4C1C-B8FE-140FF5CEB30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59EB12C-179C-4730-962C-A16CFAFF38BA}" type="presOf" srcId="{BCACA7D0-6EF6-4437-9232-96072945562A}" destId="{9D35B563-2C71-4268-B185-E6965F09E955}" srcOrd="0" destOrd="0" presId="urn:microsoft.com/office/officeart/2005/8/layout/vList2"/>
    <dgm:cxn modelId="{9ACE1138-7404-4BC9-831A-FAFAE88E003B}" type="presOf" srcId="{1508F08A-5602-443C-849C-DC0C90F4D85C}" destId="{858BB836-D3CC-4C74-B34B-D5B865F2D568}" srcOrd="0" destOrd="0" presId="urn:microsoft.com/office/officeart/2005/8/layout/vList2"/>
    <dgm:cxn modelId="{575F9C61-E319-4D94-AB2B-7F138B339322}" srcId="{78BFFE58-F1BB-49ED-9A65-DAAEC05958A0}" destId="{BCACA7D0-6EF6-4437-9232-96072945562A}" srcOrd="3" destOrd="0" parTransId="{EC540A42-5123-4853-9012-1B6138C14549}" sibTransId="{A864E1CC-B3B8-4363-94FA-9695BDA0E9E8}"/>
    <dgm:cxn modelId="{61440B66-9403-485A-BDB9-B1054CD5B6B7}" type="presOf" srcId="{6AA61A45-425D-4FAB-98FA-E3E5B0F33D6E}" destId="{988A0FF2-2906-4CEA-9F01-CEE97A997E6C}" srcOrd="0" destOrd="0" presId="urn:microsoft.com/office/officeart/2005/8/layout/vList2"/>
    <dgm:cxn modelId="{1CDE9D47-B651-4052-A3A9-ADEBD1C9A08C}" srcId="{78BFFE58-F1BB-49ED-9A65-DAAEC05958A0}" destId="{2C18FB63-0D11-47CD-81BE-76242A3DF842}" srcOrd="2" destOrd="0" parTransId="{08D78F2C-A794-4A18-B225-1E3D61188D18}" sibTransId="{FE253365-B6CD-482C-BAB0-6E3A44ECB876}"/>
    <dgm:cxn modelId="{584A0D6C-0954-4878-86B2-1484900E77AF}" srcId="{78BFFE58-F1BB-49ED-9A65-DAAEC05958A0}" destId="{6AA61A45-425D-4FAB-98FA-E3E5B0F33D6E}" srcOrd="4" destOrd="0" parTransId="{A63EDC2A-3B7F-402D-83DA-79299D56E557}" sibTransId="{E8A681E2-08BF-437E-920D-18108C682BD6}"/>
    <dgm:cxn modelId="{5C01856E-D898-42CE-8097-0A719742F8F6}" srcId="{78BFFE58-F1BB-49ED-9A65-DAAEC05958A0}" destId="{F6206C46-8EB7-4C1C-B8FE-140FF5CEB308}" srcOrd="5" destOrd="0" parTransId="{19AC1328-65C5-4F66-B6E3-78D5B8663D76}" sibTransId="{B0983B8F-70A0-4166-82F1-E4C39375FB94}"/>
    <dgm:cxn modelId="{2459E34F-8011-4D56-8778-2D50EAF4D668}" type="presOf" srcId="{4045B1E2-0D70-47F6-A130-FC2BB5DA1DF3}" destId="{C13AA0B2-F78E-434C-B415-0A0358ECD57A}" srcOrd="0" destOrd="0" presId="urn:microsoft.com/office/officeart/2005/8/layout/vList2"/>
    <dgm:cxn modelId="{984A3E7A-5735-45D1-8857-DEAA64E8B81D}" type="presOf" srcId="{78BFFE58-F1BB-49ED-9A65-DAAEC05958A0}" destId="{7F091D52-A1B0-4D85-926A-F87920EFE665}" srcOrd="0" destOrd="0" presId="urn:microsoft.com/office/officeart/2005/8/layout/vList2"/>
    <dgm:cxn modelId="{F293E392-5EE8-476D-BC62-9FB330751189}" type="presOf" srcId="{2C18FB63-0D11-47CD-81BE-76242A3DF842}" destId="{69235839-DB2B-4535-9577-80181F4E3E22}" srcOrd="0" destOrd="0" presId="urn:microsoft.com/office/officeart/2005/8/layout/vList2"/>
    <dgm:cxn modelId="{1EFD9DBD-EF1A-47A0-B416-1908ECB17703}" srcId="{78BFFE58-F1BB-49ED-9A65-DAAEC05958A0}" destId="{4045B1E2-0D70-47F6-A130-FC2BB5DA1DF3}" srcOrd="1" destOrd="0" parTransId="{6A1EBDB8-B37B-439B-A674-9153526A9297}" sibTransId="{EDC5B257-CF51-4F4C-8574-6D5FC246C4D3}"/>
    <dgm:cxn modelId="{551E15C9-16A8-45B9-997D-32C9973016EC}" srcId="{78BFFE58-F1BB-49ED-9A65-DAAEC05958A0}" destId="{1508F08A-5602-443C-849C-DC0C90F4D85C}" srcOrd="0" destOrd="0" parTransId="{5AC7CB10-8881-46F1-86CF-850F1CC5A20E}" sibTransId="{4BA1DBCB-EA19-4F43-A553-17D90A7154C4}"/>
    <dgm:cxn modelId="{DC11B3E3-B24D-4C82-935B-7B37E4CC8B4E}" type="presOf" srcId="{F6206C46-8EB7-4C1C-B8FE-140FF5CEB308}" destId="{95537073-427C-4715-9C39-A96760224A25}" srcOrd="0" destOrd="0" presId="urn:microsoft.com/office/officeart/2005/8/layout/vList2"/>
    <dgm:cxn modelId="{BB9593CE-A804-4341-B0BC-15D96489E141}" type="presParOf" srcId="{7F091D52-A1B0-4D85-926A-F87920EFE665}" destId="{858BB836-D3CC-4C74-B34B-D5B865F2D568}" srcOrd="0" destOrd="0" presId="urn:microsoft.com/office/officeart/2005/8/layout/vList2"/>
    <dgm:cxn modelId="{E31EABAA-9FCD-4AA9-88A6-9B480FF13836}" type="presParOf" srcId="{7F091D52-A1B0-4D85-926A-F87920EFE665}" destId="{56A44972-3239-4B14-96CA-BFACCD10355E}" srcOrd="1" destOrd="0" presId="urn:microsoft.com/office/officeart/2005/8/layout/vList2"/>
    <dgm:cxn modelId="{5175A109-EE27-429A-98D3-01C7FAB9DED9}" type="presParOf" srcId="{7F091D52-A1B0-4D85-926A-F87920EFE665}" destId="{C13AA0B2-F78E-434C-B415-0A0358ECD57A}" srcOrd="2" destOrd="0" presId="urn:microsoft.com/office/officeart/2005/8/layout/vList2"/>
    <dgm:cxn modelId="{391F7E23-5EE0-442A-BF05-19005C4F087E}" type="presParOf" srcId="{7F091D52-A1B0-4D85-926A-F87920EFE665}" destId="{CFD90568-A3CD-4ECD-BD87-2399A770C52E}" srcOrd="3" destOrd="0" presId="urn:microsoft.com/office/officeart/2005/8/layout/vList2"/>
    <dgm:cxn modelId="{BC4576F5-4383-42A3-9D9D-D18C939CF44A}" type="presParOf" srcId="{7F091D52-A1B0-4D85-926A-F87920EFE665}" destId="{69235839-DB2B-4535-9577-80181F4E3E22}" srcOrd="4" destOrd="0" presId="urn:microsoft.com/office/officeart/2005/8/layout/vList2"/>
    <dgm:cxn modelId="{8F76CBD3-53A0-455B-9D78-326A894AE966}" type="presParOf" srcId="{7F091D52-A1B0-4D85-926A-F87920EFE665}" destId="{C21AF116-FD8F-4CA6-BE6A-13958950B63C}" srcOrd="5" destOrd="0" presId="urn:microsoft.com/office/officeart/2005/8/layout/vList2"/>
    <dgm:cxn modelId="{AAC66BE7-59E9-44ED-B4D7-7BE82F946B3F}" type="presParOf" srcId="{7F091D52-A1B0-4D85-926A-F87920EFE665}" destId="{9D35B563-2C71-4268-B185-E6965F09E955}" srcOrd="6" destOrd="0" presId="urn:microsoft.com/office/officeart/2005/8/layout/vList2"/>
    <dgm:cxn modelId="{A31EBD52-EEA0-4263-8116-E4F0DB92E4B3}" type="presParOf" srcId="{7F091D52-A1B0-4D85-926A-F87920EFE665}" destId="{B6BE6706-9A3B-4656-8998-594A55780161}" srcOrd="7" destOrd="0" presId="urn:microsoft.com/office/officeart/2005/8/layout/vList2"/>
    <dgm:cxn modelId="{29773B61-3ADF-402B-B6BC-4975FCBFE739}" type="presParOf" srcId="{7F091D52-A1B0-4D85-926A-F87920EFE665}" destId="{988A0FF2-2906-4CEA-9F01-CEE97A997E6C}" srcOrd="8" destOrd="0" presId="urn:microsoft.com/office/officeart/2005/8/layout/vList2"/>
    <dgm:cxn modelId="{36A8DAEE-7C3C-4005-9DE1-4A79525455CA}" type="presParOf" srcId="{7F091D52-A1B0-4D85-926A-F87920EFE665}" destId="{6247FBC1-0954-490B-8BEA-DC3BE4C7F6B3}" srcOrd="9" destOrd="0" presId="urn:microsoft.com/office/officeart/2005/8/layout/vList2"/>
    <dgm:cxn modelId="{B6F8126D-E285-4F30-8943-17BE8DEF8FB2}" type="presParOf" srcId="{7F091D52-A1B0-4D85-926A-F87920EFE665}" destId="{95537073-427C-4715-9C39-A96760224A2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D37A2-E37F-4781-BC3D-8369F21DA289}">
      <dsp:nvSpPr>
        <dsp:cNvPr id="0" name=""/>
        <dsp:cNvSpPr/>
      </dsp:nvSpPr>
      <dsp:spPr>
        <a:xfrm>
          <a:off x="0" y="867413"/>
          <a:ext cx="10495472" cy="115655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9F91A-FEA6-4E6A-A81B-7CD75F7A16FC}">
      <dsp:nvSpPr>
        <dsp:cNvPr id="0" name=""/>
        <dsp:cNvSpPr/>
      </dsp:nvSpPr>
      <dsp:spPr>
        <a:xfrm>
          <a:off x="4612" y="0"/>
          <a:ext cx="3044096" cy="1156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Walbaum Display"/>
            </a:rPr>
            <a:t>Assumptions and mental shortcuts</a:t>
          </a:r>
          <a:endParaRPr lang="en-US" sz="2500" kern="1200" dirty="0"/>
        </a:p>
      </dsp:txBody>
      <dsp:txXfrm>
        <a:off x="4612" y="0"/>
        <a:ext cx="3044096" cy="1156550"/>
      </dsp:txXfrm>
    </dsp:sp>
    <dsp:sp modelId="{4B5C762D-5AE8-45C0-B469-16F3545F16AF}">
      <dsp:nvSpPr>
        <dsp:cNvPr id="0" name=""/>
        <dsp:cNvSpPr/>
      </dsp:nvSpPr>
      <dsp:spPr>
        <a:xfrm>
          <a:off x="1382091" y="1301119"/>
          <a:ext cx="289137" cy="289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7B146-F20F-4E32-A364-26EFEFE9CD7B}">
      <dsp:nvSpPr>
        <dsp:cNvPr id="0" name=""/>
        <dsp:cNvSpPr/>
      </dsp:nvSpPr>
      <dsp:spPr>
        <a:xfrm>
          <a:off x="3200913" y="1734826"/>
          <a:ext cx="3044096" cy="1156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Walbaum Display"/>
            </a:rPr>
            <a:t>Naïve Realism</a:t>
          </a:r>
          <a:endParaRPr lang="en-US" sz="2500" kern="1200" dirty="0"/>
        </a:p>
      </dsp:txBody>
      <dsp:txXfrm>
        <a:off x="3200913" y="1734826"/>
        <a:ext cx="3044096" cy="1156550"/>
      </dsp:txXfrm>
    </dsp:sp>
    <dsp:sp modelId="{A4E79119-7AAE-435C-A215-8CDB57549691}">
      <dsp:nvSpPr>
        <dsp:cNvPr id="0" name=""/>
        <dsp:cNvSpPr/>
      </dsp:nvSpPr>
      <dsp:spPr>
        <a:xfrm>
          <a:off x="4578393" y="1301119"/>
          <a:ext cx="289137" cy="289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7ED0D-2FBE-4AC5-B397-8F199259FADE}">
      <dsp:nvSpPr>
        <dsp:cNvPr id="0" name=""/>
        <dsp:cNvSpPr/>
      </dsp:nvSpPr>
      <dsp:spPr>
        <a:xfrm>
          <a:off x="6397215" y="0"/>
          <a:ext cx="3044096" cy="1156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Walbaum Display"/>
            </a:rPr>
            <a:t>Silo-</a:t>
          </a:r>
          <a:r>
            <a:rPr lang="en-US" sz="2500" kern="1200" dirty="0" err="1">
              <a:latin typeface="Walbaum Display"/>
            </a:rPr>
            <a:t>ing</a:t>
          </a:r>
          <a:endParaRPr lang="en-US" sz="2500" kern="1200" dirty="0"/>
        </a:p>
      </dsp:txBody>
      <dsp:txXfrm>
        <a:off x="6397215" y="0"/>
        <a:ext cx="3044096" cy="1156550"/>
      </dsp:txXfrm>
    </dsp:sp>
    <dsp:sp modelId="{B6F30F85-4F0B-49A6-9399-074299A38CAB}">
      <dsp:nvSpPr>
        <dsp:cNvPr id="0" name=""/>
        <dsp:cNvSpPr/>
      </dsp:nvSpPr>
      <dsp:spPr>
        <a:xfrm>
          <a:off x="7774695" y="1301119"/>
          <a:ext cx="289137" cy="289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71CC7-3160-43C9-BFAC-0A15038FD6FB}">
      <dsp:nvSpPr>
        <dsp:cNvPr id="0" name=""/>
        <dsp:cNvSpPr/>
      </dsp:nvSpPr>
      <dsp:spPr>
        <a:xfrm>
          <a:off x="0" y="556765"/>
          <a:ext cx="5102662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66747-7EDB-4115-B6C1-33D762C1B213}">
      <dsp:nvSpPr>
        <dsp:cNvPr id="0" name=""/>
        <dsp:cNvSpPr/>
      </dsp:nvSpPr>
      <dsp:spPr>
        <a:xfrm>
          <a:off x="255133" y="40165"/>
          <a:ext cx="3571863" cy="103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08" tIns="0" rIns="135008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Integrity</a:t>
          </a:r>
        </a:p>
      </dsp:txBody>
      <dsp:txXfrm>
        <a:off x="305570" y="90602"/>
        <a:ext cx="3470989" cy="932326"/>
      </dsp:txXfrm>
    </dsp:sp>
    <dsp:sp modelId="{4A7D4CA2-5988-4B40-80C5-579538CCC807}">
      <dsp:nvSpPr>
        <dsp:cNvPr id="0" name=""/>
        <dsp:cNvSpPr/>
      </dsp:nvSpPr>
      <dsp:spPr>
        <a:xfrm>
          <a:off x="0" y="2144365"/>
          <a:ext cx="5102662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D3AAD-0F58-4964-B8A9-6F5C3D4259CF}">
      <dsp:nvSpPr>
        <dsp:cNvPr id="0" name=""/>
        <dsp:cNvSpPr/>
      </dsp:nvSpPr>
      <dsp:spPr>
        <a:xfrm>
          <a:off x="255133" y="1627765"/>
          <a:ext cx="3571863" cy="1033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08" tIns="0" rIns="135008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Connectivity</a:t>
          </a:r>
        </a:p>
      </dsp:txBody>
      <dsp:txXfrm>
        <a:off x="305570" y="1678202"/>
        <a:ext cx="3470989" cy="932326"/>
      </dsp:txXfrm>
    </dsp:sp>
    <dsp:sp modelId="{B8283A7D-7564-4747-9CF7-DE8FC3B249C0}">
      <dsp:nvSpPr>
        <dsp:cNvPr id="0" name=""/>
        <dsp:cNvSpPr/>
      </dsp:nvSpPr>
      <dsp:spPr>
        <a:xfrm>
          <a:off x="0" y="3731965"/>
          <a:ext cx="5102662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AFF3C-431A-42C0-B8EC-7271A684DDCC}">
      <dsp:nvSpPr>
        <dsp:cNvPr id="0" name=""/>
        <dsp:cNvSpPr/>
      </dsp:nvSpPr>
      <dsp:spPr>
        <a:xfrm>
          <a:off x="255133" y="3215364"/>
          <a:ext cx="3571863" cy="1033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08" tIns="0" rIns="135008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Empowerment</a:t>
          </a:r>
        </a:p>
      </dsp:txBody>
      <dsp:txXfrm>
        <a:off x="305570" y="3265801"/>
        <a:ext cx="3470989" cy="932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BB836-D3CC-4C74-B34B-D5B865F2D568}">
      <dsp:nvSpPr>
        <dsp:cNvPr id="0" name=""/>
        <dsp:cNvSpPr/>
      </dsp:nvSpPr>
      <dsp:spPr>
        <a:xfrm>
          <a:off x="0" y="38484"/>
          <a:ext cx="10515600" cy="6475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Make </a:t>
          </a:r>
          <a:r>
            <a:rPr lang="en-US" sz="2700" kern="1200" dirty="0">
              <a:latin typeface="Calibri Light" panose="020F0302020204030204"/>
            </a:rPr>
            <a:t>room for</a:t>
          </a:r>
          <a:r>
            <a:rPr lang="en-US" sz="2700" kern="1200" dirty="0"/>
            <a:t> each other's opinions</a:t>
          </a:r>
        </a:p>
      </dsp:txBody>
      <dsp:txXfrm>
        <a:off x="31613" y="70097"/>
        <a:ext cx="10452374" cy="584369"/>
      </dsp:txXfrm>
    </dsp:sp>
    <dsp:sp modelId="{C13AA0B2-F78E-434C-B415-0A0358ECD57A}">
      <dsp:nvSpPr>
        <dsp:cNvPr id="0" name=""/>
        <dsp:cNvSpPr/>
      </dsp:nvSpPr>
      <dsp:spPr>
        <a:xfrm>
          <a:off x="0" y="763839"/>
          <a:ext cx="10515600" cy="64759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 Light" panose="020F0302020204030204"/>
            </a:rPr>
            <a:t>Aim for </a:t>
          </a:r>
          <a:r>
            <a:rPr lang="en-US" sz="2700" kern="1200" dirty="0"/>
            <a:t>"I" </a:t>
          </a:r>
          <a:r>
            <a:rPr lang="en-US" sz="2700" kern="1200" dirty="0">
              <a:latin typeface="Calibri Light" panose="020F0302020204030204"/>
            </a:rPr>
            <a:t>statements</a:t>
          </a:r>
          <a:endParaRPr lang="en-US" sz="2700" kern="1200" dirty="0"/>
        </a:p>
      </dsp:txBody>
      <dsp:txXfrm>
        <a:off x="31613" y="795452"/>
        <a:ext cx="10452374" cy="584369"/>
      </dsp:txXfrm>
    </dsp:sp>
    <dsp:sp modelId="{69235839-DB2B-4535-9577-80181F4E3E22}">
      <dsp:nvSpPr>
        <dsp:cNvPr id="0" name=""/>
        <dsp:cNvSpPr/>
      </dsp:nvSpPr>
      <dsp:spPr>
        <a:xfrm>
          <a:off x="0" y="1489194"/>
          <a:ext cx="10515600" cy="64759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 Light" panose="020F0302020204030204"/>
            </a:rPr>
            <a:t>Protect the neutral zone</a:t>
          </a:r>
          <a:endParaRPr lang="en-US" sz="2700" kern="1200" dirty="0"/>
        </a:p>
      </dsp:txBody>
      <dsp:txXfrm>
        <a:off x="31613" y="1520807"/>
        <a:ext cx="10452374" cy="584369"/>
      </dsp:txXfrm>
    </dsp:sp>
    <dsp:sp modelId="{9D35B563-2C71-4268-B185-E6965F09E955}">
      <dsp:nvSpPr>
        <dsp:cNvPr id="0" name=""/>
        <dsp:cNvSpPr/>
      </dsp:nvSpPr>
      <dsp:spPr>
        <a:xfrm>
          <a:off x="0" y="2214549"/>
          <a:ext cx="10515600" cy="64759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 Light" panose="020F0302020204030204"/>
            </a:rPr>
            <a:t>Respect pressure points</a:t>
          </a:r>
          <a:endParaRPr lang="en-US" sz="2700" kern="1200" dirty="0"/>
        </a:p>
      </dsp:txBody>
      <dsp:txXfrm>
        <a:off x="31613" y="2246162"/>
        <a:ext cx="10452374" cy="584369"/>
      </dsp:txXfrm>
    </dsp:sp>
    <dsp:sp modelId="{988A0FF2-2906-4CEA-9F01-CEE97A997E6C}">
      <dsp:nvSpPr>
        <dsp:cNvPr id="0" name=""/>
        <dsp:cNvSpPr/>
      </dsp:nvSpPr>
      <dsp:spPr>
        <a:xfrm>
          <a:off x="0" y="2939904"/>
          <a:ext cx="10515600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 Light" panose="020F0302020204030204"/>
            </a:rPr>
            <a:t>Value lived</a:t>
          </a:r>
          <a:r>
            <a:rPr lang="en-US" sz="2700" kern="1200" dirty="0"/>
            <a:t> </a:t>
          </a:r>
          <a:r>
            <a:rPr lang="en-US" sz="2700" kern="1200" dirty="0">
              <a:latin typeface="Calibri Light" panose="020F0302020204030204"/>
            </a:rPr>
            <a:t>experiences</a:t>
          </a:r>
          <a:endParaRPr lang="en-US" sz="2700" kern="1200" dirty="0"/>
        </a:p>
      </dsp:txBody>
      <dsp:txXfrm>
        <a:off x="31613" y="2971517"/>
        <a:ext cx="10452374" cy="584369"/>
      </dsp:txXfrm>
    </dsp:sp>
    <dsp:sp modelId="{95537073-427C-4715-9C39-A96760224A25}">
      <dsp:nvSpPr>
        <dsp:cNvPr id="0" name=""/>
        <dsp:cNvSpPr/>
      </dsp:nvSpPr>
      <dsp:spPr>
        <a:xfrm>
          <a:off x="0" y="3665259"/>
          <a:ext cx="10515600" cy="6475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Calibri Light" panose="020F0302020204030204"/>
            </a:rPr>
            <a:t>Speak in specifics</a:t>
          </a:r>
          <a:endParaRPr lang="en-US" sz="2700" kern="1200" dirty="0"/>
        </a:p>
      </dsp:txBody>
      <dsp:txXfrm>
        <a:off x="31613" y="3696872"/>
        <a:ext cx="10452374" cy="584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0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2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9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6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6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C6E3-6B76-4F2D-97CC-E8B92535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B720C-0417-4857-96DB-ABBD0B12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4CDB-185C-4254-8ED4-E5C2086E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24534-9969-4CB2-9ABD-C21CB6C0DCA9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368-6DBC-45CB-80C8-97060A18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FE74-6212-4D92-9932-D66EF892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785E3-51D0-49B5-A3F2-7F4742E7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9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4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8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1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2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40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47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6604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50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28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436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742" r:id="rId7"/>
    <p:sldLayoutId id="2147483743" r:id="rId8"/>
    <p:sldLayoutId id="2147483744" r:id="rId9"/>
    <p:sldLayoutId id="2147483745" r:id="rId10"/>
    <p:sldLayoutId id="2147483735" r:id="rId11"/>
    <p:sldLayoutId id="2147483740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tuaries.digital/2017/07/19/introducing-the-new-diversity-and-inclusion-working-group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lickr.com/photos/theresasthompson/716322725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oplematters.in/blog/employee-engagement/proposed-ny-law-allows-employees-a-right-to-disconnect-from-work-17911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imageslive.co.uk/free_stock_image/connectivity-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6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093" y="379517"/>
            <a:ext cx="6648594" cy="82932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"Put me in, Coach"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339" y="1213758"/>
            <a:ext cx="7061320" cy="98144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400"/>
              <a:t>Fostering Inclusivity and Constructive Dialogue </a:t>
            </a:r>
            <a:endParaRPr lang="en-US"/>
          </a:p>
          <a:p>
            <a:r>
              <a:rPr lang="en-US" sz="2400"/>
              <a:t>in Athletic Programs</a:t>
            </a:r>
            <a:endParaRPr lang="en-US"/>
          </a:p>
        </p:txBody>
      </p:sp>
      <p:pic>
        <p:nvPicPr>
          <p:cNvPr id="6" name="Picture 8" descr="Close-up of artificial surface track">
            <a:extLst>
              <a:ext uri="{FF2B5EF4-FFF2-40B4-BE49-F238E27FC236}">
                <a16:creationId xmlns:a16="http://schemas.microsoft.com/office/drawing/2014/main" id="{6AF92129-D08C-2050-DD8A-D77E834F6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9" r="8656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42" name="Freeform: Shape 38">
            <a:extLst>
              <a:ext uri="{FF2B5EF4-FFF2-40B4-BE49-F238E27FC236}">
                <a16:creationId xmlns:a16="http://schemas.microsoft.com/office/drawing/2014/main" id="{02E0C409-730D-455F-AA8F-0646ABDB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3" y="0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4FF0C16-8BBF-4F99-87F2-DC705EFBBC28}"/>
              </a:ext>
            </a:extLst>
          </p:cNvPr>
          <p:cNvSpPr txBox="1"/>
          <p:nvPr/>
        </p:nvSpPr>
        <p:spPr>
          <a:xfrm>
            <a:off x="588204" y="5998861"/>
            <a:ext cx="2945180" cy="4770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000"/>
              <a:t>Copyright </a:t>
            </a:r>
            <a:r>
              <a:rPr lang="en-US" sz="1000" baseline="30000"/>
              <a:t>©</a:t>
            </a:r>
            <a:r>
              <a:rPr lang="en-US" sz="1000"/>
              <a:t> 2022 New Common Ground, LLC. </a:t>
            </a:r>
            <a:endParaRPr lang="en-US"/>
          </a:p>
          <a:p>
            <a:pPr>
              <a:spcAft>
                <a:spcPts val="600"/>
              </a:spcAft>
            </a:pPr>
            <a:r>
              <a:rPr lang="en-US" sz="1000"/>
              <a:t> All Rights Reserved</a:t>
            </a:r>
            <a:endParaRPr lang="en-US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4E76C523-687C-B427-9442-A00FF43CB5CC}"/>
              </a:ext>
            </a:extLst>
          </p:cNvPr>
          <p:cNvSpPr txBox="1"/>
          <p:nvPr/>
        </p:nvSpPr>
        <p:spPr>
          <a:xfrm>
            <a:off x="536245" y="2835604"/>
            <a:ext cx="5551714" cy="196977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rgbClr val="FFFFFF"/>
                </a:solidFill>
                <a:latin typeface="Walbaum Display"/>
                <a:ea typeface="Segoe UI"/>
                <a:cs typeface="Segoe UI"/>
              </a:rPr>
              <a:t>A presentation for the ​Council for Athletic Affairs​ </a:t>
            </a:r>
          </a:p>
          <a:p>
            <a:r>
              <a:rPr lang="en-US" sz="1900">
                <a:solidFill>
                  <a:srgbClr val="FFFFFF"/>
                </a:solidFill>
                <a:latin typeface="Walbaum Display"/>
                <a:ea typeface="Segoe UI"/>
                <a:cs typeface="Segoe UI"/>
              </a:rPr>
              <a:t>of the Florida College System Activities Association</a:t>
            </a:r>
          </a:p>
          <a:p>
            <a:endParaRPr lang="en-US">
              <a:solidFill>
                <a:srgbClr val="FFFFFF"/>
              </a:solidFill>
              <a:latin typeface="Walbaum Display"/>
              <a:ea typeface="Segoe UI"/>
              <a:cs typeface="Segoe UI"/>
            </a:endParaRPr>
          </a:p>
          <a:p>
            <a:endParaRPr lang="en-US">
              <a:solidFill>
                <a:srgbClr val="FFFFFF"/>
              </a:solidFill>
              <a:latin typeface="Walbaum Display"/>
              <a:ea typeface="Segoe UI"/>
              <a:cs typeface="Segoe UI"/>
            </a:endParaRPr>
          </a:p>
          <a:p>
            <a:endParaRPr lang="en-US" sz="1600">
              <a:solidFill>
                <a:srgbClr val="FFFFFF"/>
              </a:solidFill>
              <a:latin typeface="Walbaum Display"/>
              <a:ea typeface="Segoe UI"/>
              <a:cs typeface="Segoe UI"/>
            </a:endParaRPr>
          </a:p>
          <a:p>
            <a:pPr rtl="0"/>
            <a:r>
              <a:rPr lang="en-US" sz="1600">
                <a:solidFill>
                  <a:srgbClr val="FFFFFF"/>
                </a:solidFill>
                <a:latin typeface="Walbaum Display"/>
                <a:ea typeface="Segoe UI"/>
                <a:cs typeface="Segoe UI"/>
              </a:rPr>
              <a:t>By Bruce W. Fraser and Alexander Kanter​</a:t>
            </a:r>
          </a:p>
          <a:p>
            <a:pPr rtl="0"/>
            <a:r>
              <a:rPr lang="en-US" sz="1600">
                <a:solidFill>
                  <a:srgbClr val="FFFFFF"/>
                </a:solidFill>
                <a:latin typeface="Walbaum Display"/>
                <a:ea typeface="Segoe UI"/>
                <a:cs typeface="Segoe UI"/>
              </a:rPr>
              <a:t>Indian River State College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DE524F2-C7AF-4466-BA99-09C19DE0D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391DB8F-CD1E-4B48-81D6-9781BA3F4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3268" y="-1"/>
            <a:ext cx="9098732" cy="6858000"/>
          </a:xfrm>
          <a:custGeom>
            <a:avLst/>
            <a:gdLst>
              <a:gd name="connsiteX0" fmla="*/ 6010592 w 9098732"/>
              <a:gd name="connsiteY0" fmla="*/ 0 h 6858000"/>
              <a:gd name="connsiteX1" fmla="*/ 6873692 w 9098732"/>
              <a:gd name="connsiteY1" fmla="*/ 0 h 6858000"/>
              <a:gd name="connsiteX2" fmla="*/ 6873692 w 9098732"/>
              <a:gd name="connsiteY2" fmla="*/ 1553955 h 6858000"/>
              <a:gd name="connsiteX3" fmla="*/ 8235629 w 9098732"/>
              <a:gd name="connsiteY3" fmla="*/ 4 h 6858000"/>
              <a:gd name="connsiteX4" fmla="*/ 8235630 w 9098732"/>
              <a:gd name="connsiteY4" fmla="*/ 2 h 6858000"/>
              <a:gd name="connsiteX5" fmla="*/ 8235632 w 9098732"/>
              <a:gd name="connsiteY5" fmla="*/ 0 h 6858000"/>
              <a:gd name="connsiteX6" fmla="*/ 9098732 w 9098732"/>
              <a:gd name="connsiteY6" fmla="*/ 0 h 6858000"/>
              <a:gd name="connsiteX7" fmla="*/ 9098732 w 9098732"/>
              <a:gd name="connsiteY7" fmla="*/ 6858000 h 6858000"/>
              <a:gd name="connsiteX8" fmla="*/ 6873692 w 9098732"/>
              <a:gd name="connsiteY8" fmla="*/ 6858000 h 6858000"/>
              <a:gd name="connsiteX9" fmla="*/ 2225040 w 9098732"/>
              <a:gd name="connsiteY9" fmla="*/ 6858000 h 6858000"/>
              <a:gd name="connsiteX10" fmla="*/ 0 w 9098732"/>
              <a:gd name="connsiteY10" fmla="*/ 6858000 h 6858000"/>
              <a:gd name="connsiteX11" fmla="*/ 6010589 w 9098732"/>
              <a:gd name="connsiteY11" fmla="*/ 4 h 6858000"/>
              <a:gd name="connsiteX12" fmla="*/ 6010590 w 9098732"/>
              <a:gd name="connsiteY12" fmla="*/ 2 h 6858000"/>
              <a:gd name="connsiteX0" fmla="*/ 6010592 w 9098732"/>
              <a:gd name="connsiteY0" fmla="*/ 0 h 6858000"/>
              <a:gd name="connsiteX1" fmla="*/ 6873692 w 9098732"/>
              <a:gd name="connsiteY1" fmla="*/ 0 h 6858000"/>
              <a:gd name="connsiteX2" fmla="*/ 8235629 w 9098732"/>
              <a:gd name="connsiteY2" fmla="*/ 4 h 6858000"/>
              <a:gd name="connsiteX3" fmla="*/ 8235630 w 9098732"/>
              <a:gd name="connsiteY3" fmla="*/ 2 h 6858000"/>
              <a:gd name="connsiteX4" fmla="*/ 8235632 w 9098732"/>
              <a:gd name="connsiteY4" fmla="*/ 0 h 6858000"/>
              <a:gd name="connsiteX5" fmla="*/ 9098732 w 9098732"/>
              <a:gd name="connsiteY5" fmla="*/ 0 h 6858000"/>
              <a:gd name="connsiteX6" fmla="*/ 9098732 w 9098732"/>
              <a:gd name="connsiteY6" fmla="*/ 6858000 h 6858000"/>
              <a:gd name="connsiteX7" fmla="*/ 6873692 w 9098732"/>
              <a:gd name="connsiteY7" fmla="*/ 6858000 h 6858000"/>
              <a:gd name="connsiteX8" fmla="*/ 2225040 w 9098732"/>
              <a:gd name="connsiteY8" fmla="*/ 6858000 h 6858000"/>
              <a:gd name="connsiteX9" fmla="*/ 0 w 9098732"/>
              <a:gd name="connsiteY9" fmla="*/ 6858000 h 6858000"/>
              <a:gd name="connsiteX10" fmla="*/ 6010589 w 9098732"/>
              <a:gd name="connsiteY10" fmla="*/ 4 h 6858000"/>
              <a:gd name="connsiteX11" fmla="*/ 6010590 w 9098732"/>
              <a:gd name="connsiteY11" fmla="*/ 2 h 6858000"/>
              <a:gd name="connsiteX12" fmla="*/ 6010592 w 9098732"/>
              <a:gd name="connsiteY12" fmla="*/ 0 h 6858000"/>
              <a:gd name="connsiteX0" fmla="*/ 6010592 w 9098732"/>
              <a:gd name="connsiteY0" fmla="*/ 0 h 6858000"/>
              <a:gd name="connsiteX1" fmla="*/ 8235629 w 9098732"/>
              <a:gd name="connsiteY1" fmla="*/ 4 h 6858000"/>
              <a:gd name="connsiteX2" fmla="*/ 8235630 w 9098732"/>
              <a:gd name="connsiteY2" fmla="*/ 2 h 6858000"/>
              <a:gd name="connsiteX3" fmla="*/ 8235632 w 9098732"/>
              <a:gd name="connsiteY3" fmla="*/ 0 h 6858000"/>
              <a:gd name="connsiteX4" fmla="*/ 9098732 w 9098732"/>
              <a:gd name="connsiteY4" fmla="*/ 0 h 6858000"/>
              <a:gd name="connsiteX5" fmla="*/ 9098732 w 9098732"/>
              <a:gd name="connsiteY5" fmla="*/ 6858000 h 6858000"/>
              <a:gd name="connsiteX6" fmla="*/ 6873692 w 9098732"/>
              <a:gd name="connsiteY6" fmla="*/ 6858000 h 6858000"/>
              <a:gd name="connsiteX7" fmla="*/ 2225040 w 9098732"/>
              <a:gd name="connsiteY7" fmla="*/ 6858000 h 6858000"/>
              <a:gd name="connsiteX8" fmla="*/ 0 w 9098732"/>
              <a:gd name="connsiteY8" fmla="*/ 6858000 h 6858000"/>
              <a:gd name="connsiteX9" fmla="*/ 6010589 w 9098732"/>
              <a:gd name="connsiteY9" fmla="*/ 4 h 6858000"/>
              <a:gd name="connsiteX10" fmla="*/ 6010590 w 9098732"/>
              <a:gd name="connsiteY10" fmla="*/ 2 h 6858000"/>
              <a:gd name="connsiteX11" fmla="*/ 6010592 w 9098732"/>
              <a:gd name="connsiteY11" fmla="*/ 0 h 6858000"/>
              <a:gd name="connsiteX0" fmla="*/ 6010592 w 9098732"/>
              <a:gd name="connsiteY0" fmla="*/ 0 h 6858000"/>
              <a:gd name="connsiteX1" fmla="*/ 8235629 w 9098732"/>
              <a:gd name="connsiteY1" fmla="*/ 4 h 6858000"/>
              <a:gd name="connsiteX2" fmla="*/ 8235630 w 9098732"/>
              <a:gd name="connsiteY2" fmla="*/ 2 h 6858000"/>
              <a:gd name="connsiteX3" fmla="*/ 9098732 w 9098732"/>
              <a:gd name="connsiteY3" fmla="*/ 0 h 6858000"/>
              <a:gd name="connsiteX4" fmla="*/ 9098732 w 9098732"/>
              <a:gd name="connsiteY4" fmla="*/ 6858000 h 6858000"/>
              <a:gd name="connsiteX5" fmla="*/ 6873692 w 9098732"/>
              <a:gd name="connsiteY5" fmla="*/ 6858000 h 6858000"/>
              <a:gd name="connsiteX6" fmla="*/ 2225040 w 9098732"/>
              <a:gd name="connsiteY6" fmla="*/ 6858000 h 6858000"/>
              <a:gd name="connsiteX7" fmla="*/ 0 w 9098732"/>
              <a:gd name="connsiteY7" fmla="*/ 6858000 h 6858000"/>
              <a:gd name="connsiteX8" fmla="*/ 6010589 w 9098732"/>
              <a:gd name="connsiteY8" fmla="*/ 4 h 6858000"/>
              <a:gd name="connsiteX9" fmla="*/ 6010590 w 9098732"/>
              <a:gd name="connsiteY9" fmla="*/ 2 h 6858000"/>
              <a:gd name="connsiteX10" fmla="*/ 6010592 w 9098732"/>
              <a:gd name="connsiteY10" fmla="*/ 0 h 6858000"/>
              <a:gd name="connsiteX0" fmla="*/ 6010592 w 9098732"/>
              <a:gd name="connsiteY0" fmla="*/ 0 h 6858000"/>
              <a:gd name="connsiteX1" fmla="*/ 8235629 w 9098732"/>
              <a:gd name="connsiteY1" fmla="*/ 4 h 6858000"/>
              <a:gd name="connsiteX2" fmla="*/ 8235630 w 9098732"/>
              <a:gd name="connsiteY2" fmla="*/ 2 h 6858000"/>
              <a:gd name="connsiteX3" fmla="*/ 9098732 w 9098732"/>
              <a:gd name="connsiteY3" fmla="*/ 0 h 6858000"/>
              <a:gd name="connsiteX4" fmla="*/ 9098732 w 9098732"/>
              <a:gd name="connsiteY4" fmla="*/ 6858000 h 6858000"/>
              <a:gd name="connsiteX5" fmla="*/ 2225040 w 9098732"/>
              <a:gd name="connsiteY5" fmla="*/ 6858000 h 6858000"/>
              <a:gd name="connsiteX6" fmla="*/ 0 w 9098732"/>
              <a:gd name="connsiteY6" fmla="*/ 6858000 h 6858000"/>
              <a:gd name="connsiteX7" fmla="*/ 6010589 w 9098732"/>
              <a:gd name="connsiteY7" fmla="*/ 4 h 6858000"/>
              <a:gd name="connsiteX8" fmla="*/ 6010590 w 9098732"/>
              <a:gd name="connsiteY8" fmla="*/ 2 h 6858000"/>
              <a:gd name="connsiteX9" fmla="*/ 6010592 w 9098732"/>
              <a:gd name="connsiteY9" fmla="*/ 0 h 6858000"/>
              <a:gd name="connsiteX0" fmla="*/ 6010592 w 9098732"/>
              <a:gd name="connsiteY0" fmla="*/ 0 h 6858000"/>
              <a:gd name="connsiteX1" fmla="*/ 8235629 w 9098732"/>
              <a:gd name="connsiteY1" fmla="*/ 4 h 6858000"/>
              <a:gd name="connsiteX2" fmla="*/ 8235630 w 9098732"/>
              <a:gd name="connsiteY2" fmla="*/ 2 h 6858000"/>
              <a:gd name="connsiteX3" fmla="*/ 9098732 w 9098732"/>
              <a:gd name="connsiteY3" fmla="*/ 0 h 6858000"/>
              <a:gd name="connsiteX4" fmla="*/ 9098732 w 9098732"/>
              <a:gd name="connsiteY4" fmla="*/ 6858000 h 6858000"/>
              <a:gd name="connsiteX5" fmla="*/ 0 w 9098732"/>
              <a:gd name="connsiteY5" fmla="*/ 6858000 h 6858000"/>
              <a:gd name="connsiteX6" fmla="*/ 6010589 w 9098732"/>
              <a:gd name="connsiteY6" fmla="*/ 4 h 6858000"/>
              <a:gd name="connsiteX7" fmla="*/ 6010590 w 9098732"/>
              <a:gd name="connsiteY7" fmla="*/ 2 h 6858000"/>
              <a:gd name="connsiteX8" fmla="*/ 6010592 w 9098732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91AEB0-0477-D509-DECC-1CBC29074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698" y="5040719"/>
            <a:ext cx="4924246" cy="11918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cap="all" spc="300"/>
              <a:t>Presenters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03A62B8-AEA2-7852-EA7F-0A673968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077" y="357191"/>
            <a:ext cx="2000326" cy="271520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818C92E-FDD9-FA06-9B1E-8C60DCCC4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29156" y="3849195"/>
            <a:ext cx="2990547" cy="1990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20EC5-F047-DB5F-A049-7FCB412658DC}"/>
              </a:ext>
            </a:extLst>
          </p:cNvPr>
          <p:cNvSpPr txBox="1"/>
          <p:nvPr/>
        </p:nvSpPr>
        <p:spPr>
          <a:xfrm>
            <a:off x="3654852" y="617714"/>
            <a:ext cx="5428710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Bruce W.  Fraser, Ph.D.</a:t>
            </a:r>
          </a:p>
          <a:p>
            <a:r>
              <a:rPr lang="en-US">
                <a:ea typeface="+mn-lt"/>
                <a:cs typeface="+mn-lt"/>
              </a:rPr>
              <a:t>Director of the Institute for Academic Excellence </a:t>
            </a:r>
            <a:endParaRPr lang="en-US"/>
          </a:p>
          <a:p>
            <a:r>
              <a:rPr lang="en-US">
                <a:ea typeface="+mn-lt"/>
                <a:cs typeface="+mn-lt"/>
              </a:rPr>
              <a:t>Professor of Philosophy </a:t>
            </a:r>
            <a:endParaRPr lang="en-US"/>
          </a:p>
          <a:p>
            <a:r>
              <a:rPr lang="en-US">
                <a:ea typeface="+mn-lt"/>
                <a:cs typeface="+mn-lt"/>
              </a:rPr>
              <a:t>Indian River State College</a:t>
            </a: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CEO, New Common Ground, LLC 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0E0690-10F6-2575-4914-4098CA1A290B}"/>
              </a:ext>
            </a:extLst>
          </p:cNvPr>
          <p:cNvSpPr txBox="1"/>
          <p:nvPr/>
        </p:nvSpPr>
        <p:spPr>
          <a:xfrm>
            <a:off x="3568587" y="3550695"/>
            <a:ext cx="5428710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Alexander Nathan Kanter, MFA</a:t>
            </a:r>
            <a:endParaRPr lang="en-US"/>
          </a:p>
          <a:p>
            <a:r>
              <a:rPr lang="en-US">
                <a:ea typeface="+mn-lt"/>
                <a:cs typeface="+mn-lt"/>
              </a:rPr>
              <a:t>Master Instructor of Theatre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Director of Theatre and Dance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Indian River State College</a:t>
            </a: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VP, New Common Ground, LLC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7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Map&#10;&#10;Description automatically generated">
            <a:extLst>
              <a:ext uri="{FF2B5EF4-FFF2-40B4-BE49-F238E27FC236}">
                <a16:creationId xmlns:a16="http://schemas.microsoft.com/office/drawing/2014/main" id="{FFE76EBD-18AA-670D-CA29-053D3E997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8327" b="1"/>
          <a:stretch/>
        </p:blipFill>
        <p:spPr>
          <a:xfrm>
            <a:off x="866911" y="10"/>
            <a:ext cx="10458178" cy="6857990"/>
          </a:xfrm>
          <a:custGeom>
            <a:avLst/>
            <a:gdLst/>
            <a:ahLst/>
            <a:cxnLst/>
            <a:rect l="l" t="t" r="r" b="b"/>
            <a:pathLst>
              <a:path w="10458178" h="6858000">
                <a:moveTo>
                  <a:pt x="6010593" y="0"/>
                </a:moveTo>
                <a:lnTo>
                  <a:pt x="8228844" y="0"/>
                </a:lnTo>
                <a:lnTo>
                  <a:pt x="8239927" y="0"/>
                </a:lnTo>
                <a:lnTo>
                  <a:pt x="10458178" y="0"/>
                </a:lnTo>
                <a:lnTo>
                  <a:pt x="4447586" y="6858000"/>
                </a:lnTo>
                <a:lnTo>
                  <a:pt x="2229335" y="6858000"/>
                </a:lnTo>
                <a:lnTo>
                  <a:pt x="22182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143000" y="1203678"/>
            <a:ext cx="3876793" cy="1799581"/>
          </a:xfrm>
        </p:spPr>
        <p:txBody>
          <a:bodyPr anchor="t">
            <a:normAutofit/>
          </a:bodyPr>
          <a:lstStyle/>
          <a:p>
            <a:r>
              <a:rPr lang="en-US"/>
              <a:t>Why Inclusion?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46353B2-C54A-470C-8F7B-7471894E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06675" y="0"/>
            <a:ext cx="6885325" cy="6858000"/>
          </a:xfrm>
          <a:custGeom>
            <a:avLst/>
            <a:gdLst>
              <a:gd name="connsiteX0" fmla="*/ 0 w 6885325"/>
              <a:gd name="connsiteY0" fmla="*/ 0 h 6858000"/>
              <a:gd name="connsiteX1" fmla="*/ 6885325 w 6885325"/>
              <a:gd name="connsiteY1" fmla="*/ 0 h 6858000"/>
              <a:gd name="connsiteX2" fmla="*/ 6885323 w 6885325"/>
              <a:gd name="connsiteY2" fmla="*/ 2 h 6858000"/>
              <a:gd name="connsiteX3" fmla="*/ 6885322 w 6885325"/>
              <a:gd name="connsiteY3" fmla="*/ 4 h 6858000"/>
              <a:gd name="connsiteX4" fmla="*/ 874733 w 6885325"/>
              <a:gd name="connsiteY4" fmla="*/ 6858000 h 6858000"/>
              <a:gd name="connsiteX5" fmla="*/ 0 w 688532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85325" h="6858000">
                <a:moveTo>
                  <a:pt x="0" y="0"/>
                </a:moveTo>
                <a:lnTo>
                  <a:pt x="6885325" y="0"/>
                </a:lnTo>
                <a:lnTo>
                  <a:pt x="6885323" y="2"/>
                </a:lnTo>
                <a:cubicBezTo>
                  <a:pt x="6885323" y="3"/>
                  <a:pt x="6885322" y="3"/>
                  <a:pt x="6885322" y="4"/>
                </a:cubicBezTo>
                <a:lnTo>
                  <a:pt x="8747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4F6A151-9878-71E5-2EA8-D70DAF477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4329" y="3186817"/>
            <a:ext cx="3875807" cy="3324737"/>
          </a:xfrm>
        </p:spPr>
        <p:txBody>
          <a:bodyPr anchor="b">
            <a:normAutofit/>
          </a:bodyPr>
          <a:lstStyle/>
          <a:p>
            <a:r>
              <a:rPr lang="en-US" sz="2400" dirty="0"/>
              <a:t>Minimizing unhealthy conflict maximizes our potential</a:t>
            </a:r>
          </a:p>
          <a:p>
            <a:r>
              <a:rPr lang="en-US" sz="2400" dirty="0"/>
              <a:t>Diversity of ideas and experience is essential for improving performance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C684D8-BC46-C980-4805-D98EE9D1EE26}"/>
              </a:ext>
            </a:extLst>
          </p:cNvPr>
          <p:cNvSpPr txBox="1"/>
          <p:nvPr/>
        </p:nvSpPr>
        <p:spPr>
          <a:xfrm>
            <a:off x="9469781" y="6657945"/>
            <a:ext cx="2722219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09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6">
            <a:extLst>
              <a:ext uri="{FF2B5EF4-FFF2-40B4-BE49-F238E27FC236}">
                <a16:creationId xmlns:a16="http://schemas.microsoft.com/office/drawing/2014/main" id="{E127ACDA-1B84-A509-45FD-699F7C5F1E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405308"/>
              </p:ext>
            </p:extLst>
          </p:nvPr>
        </p:nvGraphicFramePr>
        <p:xfrm>
          <a:off x="1387414" y="1541283"/>
          <a:ext cx="10495472" cy="28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7" name="TextBox 316">
            <a:extLst>
              <a:ext uri="{FF2B5EF4-FFF2-40B4-BE49-F238E27FC236}">
                <a16:creationId xmlns:a16="http://schemas.microsoft.com/office/drawing/2014/main" id="{5452ED66-2540-9BF7-1D6B-5098FAACDFD2}"/>
              </a:ext>
            </a:extLst>
          </p:cNvPr>
          <p:cNvSpPr txBox="1"/>
          <p:nvPr/>
        </p:nvSpPr>
        <p:spPr>
          <a:xfrm>
            <a:off x="4636190" y="5047439"/>
            <a:ext cx="292254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/>
              <a:t>Fragility</a:t>
            </a:r>
          </a:p>
        </p:txBody>
      </p: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BF15F3CA-FF31-C934-56CC-13DFCD45464B}"/>
              </a:ext>
            </a:extLst>
          </p:cNvPr>
          <p:cNvGrpSpPr/>
          <p:nvPr/>
        </p:nvGrpSpPr>
        <p:grpSpPr>
          <a:xfrm>
            <a:off x="4587577" y="4146594"/>
            <a:ext cx="3019245" cy="776378"/>
            <a:chOff x="4357540" y="3700896"/>
            <a:chExt cx="3479320" cy="977661"/>
          </a:xfrm>
        </p:grpSpPr>
        <p:sp>
          <p:nvSpPr>
            <p:cNvPr id="318" name="Arrow: Down 317">
              <a:extLst>
                <a:ext uri="{FF2B5EF4-FFF2-40B4-BE49-F238E27FC236}">
                  <a16:creationId xmlns:a16="http://schemas.microsoft.com/office/drawing/2014/main" id="{03A5A772-0185-2ED6-1F93-124B8BA1C5E5}"/>
                </a:ext>
              </a:extLst>
            </p:cNvPr>
            <p:cNvSpPr/>
            <p:nvPr/>
          </p:nvSpPr>
          <p:spPr>
            <a:xfrm>
              <a:off x="5852785" y="3700897"/>
              <a:ext cx="488830" cy="9776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Arrow: Down 318">
              <a:extLst>
                <a:ext uri="{FF2B5EF4-FFF2-40B4-BE49-F238E27FC236}">
                  <a16:creationId xmlns:a16="http://schemas.microsoft.com/office/drawing/2014/main" id="{3DBEFE02-C473-F00C-938D-3279E67B6D03}"/>
                </a:ext>
              </a:extLst>
            </p:cNvPr>
            <p:cNvSpPr/>
            <p:nvPr/>
          </p:nvSpPr>
          <p:spPr>
            <a:xfrm rot="2280000">
              <a:off x="7348030" y="3700896"/>
              <a:ext cx="488830" cy="9776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Arrow: Down 319">
              <a:extLst>
                <a:ext uri="{FF2B5EF4-FFF2-40B4-BE49-F238E27FC236}">
                  <a16:creationId xmlns:a16="http://schemas.microsoft.com/office/drawing/2014/main" id="{20CC50E7-2B7E-F958-7913-92F8CED5A494}"/>
                </a:ext>
              </a:extLst>
            </p:cNvPr>
            <p:cNvSpPr/>
            <p:nvPr/>
          </p:nvSpPr>
          <p:spPr>
            <a:xfrm rot="19320000">
              <a:off x="4357540" y="3700897"/>
              <a:ext cx="488830" cy="9776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itle">
            <a:extLst>
              <a:ext uri="{FF2B5EF4-FFF2-40B4-BE49-F238E27FC236}">
                <a16:creationId xmlns:a16="http://schemas.microsoft.com/office/drawing/2014/main" id="{0A1806F3-4978-47C7-F035-38727FC6D41A}"/>
              </a:ext>
            </a:extLst>
          </p:cNvPr>
          <p:cNvSpPr txBox="1">
            <a:spLocks/>
          </p:cNvSpPr>
          <p:nvPr/>
        </p:nvSpPr>
        <p:spPr>
          <a:xfrm>
            <a:off x="484443" y="219233"/>
            <a:ext cx="8523415" cy="808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Inclusion Blocks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AB3B8D-979E-8641-911F-63E14C37A5A7}"/>
              </a:ext>
            </a:extLst>
          </p:cNvPr>
          <p:cNvSpPr txBox="1"/>
          <p:nvPr/>
        </p:nvSpPr>
        <p:spPr>
          <a:xfrm>
            <a:off x="1657680" y="1041737"/>
            <a:ext cx="2764174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4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6D37A2-E37F-4781-BC3D-8369F21DA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406D37A2-E37F-4781-BC3D-8369F21DA2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5C762D-5AE8-45C0-B469-16F3545F16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4B5C762D-5AE8-45C0-B469-16F3545F16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59F91A-FEA6-4E6A-A81B-7CD75F7A16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E359F91A-FEA6-4E6A-A81B-7CD75F7A16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E79119-7AAE-435C-A215-8CDB57549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A4E79119-7AAE-435C-A215-8CDB57549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C27B146-F20F-4E32-A364-26EFEFE9CD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2C27B146-F20F-4E32-A364-26EFEFE9CD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F30F85-4F0B-49A6-9399-074299A38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B6F30F85-4F0B-49A6-9399-074299A38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57ED0D-2FBE-4AC5-B397-8F199259FA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A057ED0D-2FBE-4AC5-B397-8F199259FA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3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2" descr="Fragile Text Wood · Free photo on Pixabay">
            <a:extLst>
              <a:ext uri="{FF2B5EF4-FFF2-40B4-BE49-F238E27FC236}">
                <a16:creationId xmlns:a16="http://schemas.microsoft.com/office/drawing/2014/main" id="{091CFDB1-071C-D576-E7C1-678DB79CD8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6" r="9834" b="-1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8C63406-9171-4282-BAAB-2DDC6831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295" y="-2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95FF7CB7-1AFD-FBC8-BFD3-A2F83C95F3B1}"/>
              </a:ext>
            </a:extLst>
          </p:cNvPr>
          <p:cNvSpPr txBox="1">
            <a:spLocks/>
          </p:cNvSpPr>
          <p:nvPr/>
        </p:nvSpPr>
        <p:spPr>
          <a:xfrm>
            <a:off x="539152" y="211579"/>
            <a:ext cx="5920740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Fragility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3FF4F416-FBA0-1FB6-B97D-A44AA3BCFB50}"/>
              </a:ext>
            </a:extLst>
          </p:cNvPr>
          <p:cNvSpPr txBox="1"/>
          <p:nvPr/>
        </p:nvSpPr>
        <p:spPr>
          <a:xfrm>
            <a:off x="1075157" y="1461810"/>
            <a:ext cx="6623423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800" dirty="0"/>
              <a:t>"Survival Mode" mentality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800" dirty="0"/>
              <a:t>Defensive moves and thoughts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800" dirty="0"/>
              <a:t>Filtered world-view</a:t>
            </a:r>
          </a:p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1FA91C-4C84-0C11-A654-093334437A2C}"/>
              </a:ext>
            </a:extLst>
          </p:cNvPr>
          <p:cNvSpPr txBox="1"/>
          <p:nvPr/>
        </p:nvSpPr>
        <p:spPr>
          <a:xfrm>
            <a:off x="543352" y="4217877"/>
            <a:ext cx="478855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Inhibits full participation</a:t>
            </a:r>
          </a:p>
        </p:txBody>
      </p:sp>
    </p:spTree>
    <p:extLst>
      <p:ext uri="{BB962C8B-B14F-4D97-AF65-F5344CB8AC3E}">
        <p14:creationId xmlns:p14="http://schemas.microsoft.com/office/powerpoint/2010/main" val="370973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AB20E7A4-EC2C-47C8-BE55-65771E3F2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9">
            <a:extLst>
              <a:ext uri="{FF2B5EF4-FFF2-40B4-BE49-F238E27FC236}">
                <a16:creationId xmlns:a16="http://schemas.microsoft.com/office/drawing/2014/main" id="{1CF23DDA-0D09-4FE5-AE88-EBBE5E024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885325" cy="6858000"/>
          </a:xfrm>
          <a:custGeom>
            <a:avLst/>
            <a:gdLst>
              <a:gd name="connsiteX0" fmla="*/ 4456883 w 6885325"/>
              <a:gd name="connsiteY0" fmla="*/ 6858000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9" fmla="*/ 4456884 w 6885325"/>
              <a:gd name="connsiteY9" fmla="*/ 6857999 h 6858000"/>
              <a:gd name="connsiteX0" fmla="*/ 4456884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9" fmla="*/ 4456884 w 6885325"/>
              <a:gd name="connsiteY9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5 w 6885325"/>
              <a:gd name="connsiteY6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5 w 6885325"/>
              <a:gd name="connsiteY5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5325" h="6858000">
                <a:moveTo>
                  <a:pt x="6885325" y="6857999"/>
                </a:moveTo>
                <a:lnTo>
                  <a:pt x="0" y="6858000"/>
                </a:lnTo>
                <a:lnTo>
                  <a:pt x="6010592" y="0"/>
                </a:lnTo>
                <a:lnTo>
                  <a:pt x="6885325" y="0"/>
                </a:lnTo>
                <a:lnTo>
                  <a:pt x="6885325" y="6857999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15201" y="247811"/>
            <a:ext cx="6599890" cy="156210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800"/>
              <a:t>NCG's approach to overcoming fragility</a:t>
            </a: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766FD2F-248A-4AA1-8078-E26D6E69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D7C7B9E6-46AF-9BF7-E368-5FF2FC6BD6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386019"/>
              </p:ext>
            </p:extLst>
          </p:nvPr>
        </p:nvGraphicFramePr>
        <p:xfrm>
          <a:off x="6083225" y="1100567"/>
          <a:ext cx="5102662" cy="4654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81B84F3-0098-BB84-EDD7-2EC1932B13CF}"/>
              </a:ext>
            </a:extLst>
          </p:cNvPr>
          <p:cNvSpPr txBox="1"/>
          <p:nvPr/>
        </p:nvSpPr>
        <p:spPr>
          <a:xfrm>
            <a:off x="1400889" y="2684986"/>
            <a:ext cx="277976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>
                <a:solidFill>
                  <a:schemeClr val="accent1">
                    <a:lumMod val="40000"/>
                    <a:lumOff val="60000"/>
                  </a:schemeClr>
                </a:solidFill>
              </a:rPr>
              <a:t>ICE it!</a:t>
            </a:r>
          </a:p>
        </p:txBody>
      </p:sp>
    </p:spTree>
    <p:extLst>
      <p:ext uri="{BB962C8B-B14F-4D97-AF65-F5344CB8AC3E}">
        <p14:creationId xmlns:p14="http://schemas.microsoft.com/office/powerpoint/2010/main" val="8195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66747-7EDB-4115-B6C1-33D762C1B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071CC7-3160-43C9-BFAC-0A15038FD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6D3AAD-0F58-4964-B8A9-6F5C3D4259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7D4CA2-5988-4B40-80C5-579538CCC8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9AFF3C-431A-42C0-B8EC-7271A684DD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283A7D-7564-4747-9CF7-DE8FC3B24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device, watch, gauge&#10;&#10;Description automatically generated">
            <a:extLst>
              <a:ext uri="{FF2B5EF4-FFF2-40B4-BE49-F238E27FC236}">
                <a16:creationId xmlns:a16="http://schemas.microsoft.com/office/drawing/2014/main" id="{7D6C7B49-65D5-DCF7-7CD5-4F43043D9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" b="14833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2E0C409-730D-455F-AA8F-0646ABDB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3" y="0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22A0F-13BF-F01F-6643-F658CD625783}"/>
              </a:ext>
            </a:extLst>
          </p:cNvPr>
          <p:cNvSpPr txBox="1"/>
          <p:nvPr/>
        </p:nvSpPr>
        <p:spPr>
          <a:xfrm>
            <a:off x="9796794" y="6657945"/>
            <a:ext cx="2395206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95FF7CB7-1AFD-FBC8-BFD3-A2F83C95F3B1}"/>
              </a:ext>
            </a:extLst>
          </p:cNvPr>
          <p:cNvSpPr txBox="1">
            <a:spLocks/>
          </p:cNvSpPr>
          <p:nvPr/>
        </p:nvSpPr>
        <p:spPr>
          <a:xfrm>
            <a:off x="470066" y="406139"/>
            <a:ext cx="2427416" cy="808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Integrity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162F57-09F8-BF29-A51B-7C7188DAE001}"/>
              </a:ext>
            </a:extLst>
          </p:cNvPr>
          <p:cNvSpPr txBox="1"/>
          <p:nvPr/>
        </p:nvSpPr>
        <p:spPr>
          <a:xfrm>
            <a:off x="472154" y="1119924"/>
            <a:ext cx="6623423" cy="21005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500" dirty="0"/>
              <a:t>Reconnecting with core values and beliefs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500" dirty="0"/>
              <a:t>Investigating </a:t>
            </a:r>
            <a:r>
              <a:rPr lang="en-US" sz="2500" strike="sngStrike" dirty="0"/>
              <a:t>the "why"</a:t>
            </a:r>
            <a:r>
              <a:rPr lang="en-US" sz="2500" dirty="0"/>
              <a:t>  the "how"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2500" dirty="0"/>
              <a:t>Acknowledging our "Frames of Reference"</a:t>
            </a: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9E347-8DA4-3093-2A9D-451DE5B246A5}"/>
              </a:ext>
            </a:extLst>
          </p:cNvPr>
          <p:cNvSpPr txBox="1"/>
          <p:nvPr/>
        </p:nvSpPr>
        <p:spPr>
          <a:xfrm>
            <a:off x="1004724" y="3117123"/>
            <a:ext cx="5094941" cy="2254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Lived Experiences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Socially derived scripts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Media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2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CC10FC-6518-423B-A972-3E4F7A4A8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5D2D844-708E-4EAC-BF72-D7CE20B9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2" y="0"/>
            <a:ext cx="9103027" cy="6858000"/>
          </a:xfrm>
          <a:custGeom>
            <a:avLst/>
            <a:gdLst>
              <a:gd name="connsiteX0" fmla="*/ 6311486 w 9403920"/>
              <a:gd name="connsiteY0" fmla="*/ 0 h 6858000"/>
              <a:gd name="connsiteX1" fmla="*/ 8540820 w 9403920"/>
              <a:gd name="connsiteY1" fmla="*/ 0 h 6858000"/>
              <a:gd name="connsiteX2" fmla="*/ 8540819 w 9403920"/>
              <a:gd name="connsiteY2" fmla="*/ 1 h 6858000"/>
              <a:gd name="connsiteX3" fmla="*/ 8968550 w 9403920"/>
              <a:gd name="connsiteY3" fmla="*/ 1 h 6858000"/>
              <a:gd name="connsiteX4" fmla="*/ 9403920 w 9403920"/>
              <a:gd name="connsiteY4" fmla="*/ 1 h 6858000"/>
              <a:gd name="connsiteX5" fmla="*/ 9403920 w 9403920"/>
              <a:gd name="connsiteY5" fmla="*/ 6858000 h 6858000"/>
              <a:gd name="connsiteX6" fmla="*/ 6787053 w 9403920"/>
              <a:gd name="connsiteY6" fmla="*/ 6858000 h 6858000"/>
              <a:gd name="connsiteX7" fmla="*/ 6787053 w 9403920"/>
              <a:gd name="connsiteY7" fmla="*/ 6857999 h 6858000"/>
              <a:gd name="connsiteX8" fmla="*/ 2530229 w 9403920"/>
              <a:gd name="connsiteY8" fmla="*/ 6857999 h 6858000"/>
              <a:gd name="connsiteX9" fmla="*/ 2530228 w 9403920"/>
              <a:gd name="connsiteY9" fmla="*/ 6858000 h 6858000"/>
              <a:gd name="connsiteX10" fmla="*/ 300893 w 9403920"/>
              <a:gd name="connsiteY10" fmla="*/ 6858000 h 6858000"/>
              <a:gd name="connsiteX11" fmla="*/ 300894 w 9403920"/>
              <a:gd name="connsiteY11" fmla="*/ 6857999 h 6858000"/>
              <a:gd name="connsiteX12" fmla="*/ 0 w 9403920"/>
              <a:gd name="connsiteY12" fmla="*/ 6857999 h 6858000"/>
              <a:gd name="connsiteX13" fmla="*/ 300896 w 9403920"/>
              <a:gd name="connsiteY13" fmla="*/ 6857997 h 6858000"/>
              <a:gd name="connsiteX14" fmla="*/ 4740458 w 9403920"/>
              <a:gd name="connsiteY14" fmla="*/ 1792521 h 6858000"/>
              <a:gd name="connsiteX15" fmla="*/ 6304967 w 9403920"/>
              <a:gd name="connsiteY15" fmla="*/ 1 h 6858000"/>
              <a:gd name="connsiteX16" fmla="*/ 6311485 w 9403920"/>
              <a:gd name="connsiteY16" fmla="*/ 1 h 6858000"/>
              <a:gd name="connsiteX0" fmla="*/ 6311486 w 9403920"/>
              <a:gd name="connsiteY0" fmla="*/ 0 h 6858000"/>
              <a:gd name="connsiteX1" fmla="*/ 8540820 w 9403920"/>
              <a:gd name="connsiteY1" fmla="*/ 0 h 6858000"/>
              <a:gd name="connsiteX2" fmla="*/ 8968550 w 9403920"/>
              <a:gd name="connsiteY2" fmla="*/ 1 h 6858000"/>
              <a:gd name="connsiteX3" fmla="*/ 9403920 w 9403920"/>
              <a:gd name="connsiteY3" fmla="*/ 1 h 6858000"/>
              <a:gd name="connsiteX4" fmla="*/ 9403920 w 9403920"/>
              <a:gd name="connsiteY4" fmla="*/ 6858000 h 6858000"/>
              <a:gd name="connsiteX5" fmla="*/ 6787053 w 9403920"/>
              <a:gd name="connsiteY5" fmla="*/ 6858000 h 6858000"/>
              <a:gd name="connsiteX6" fmla="*/ 6787053 w 9403920"/>
              <a:gd name="connsiteY6" fmla="*/ 6857999 h 6858000"/>
              <a:gd name="connsiteX7" fmla="*/ 2530229 w 9403920"/>
              <a:gd name="connsiteY7" fmla="*/ 6857999 h 6858000"/>
              <a:gd name="connsiteX8" fmla="*/ 2530228 w 9403920"/>
              <a:gd name="connsiteY8" fmla="*/ 6858000 h 6858000"/>
              <a:gd name="connsiteX9" fmla="*/ 300893 w 9403920"/>
              <a:gd name="connsiteY9" fmla="*/ 6858000 h 6858000"/>
              <a:gd name="connsiteX10" fmla="*/ 300894 w 9403920"/>
              <a:gd name="connsiteY10" fmla="*/ 6857999 h 6858000"/>
              <a:gd name="connsiteX11" fmla="*/ 0 w 9403920"/>
              <a:gd name="connsiteY11" fmla="*/ 6857999 h 6858000"/>
              <a:gd name="connsiteX12" fmla="*/ 300896 w 9403920"/>
              <a:gd name="connsiteY12" fmla="*/ 6857997 h 6858000"/>
              <a:gd name="connsiteX13" fmla="*/ 4740458 w 9403920"/>
              <a:gd name="connsiteY13" fmla="*/ 1792521 h 6858000"/>
              <a:gd name="connsiteX14" fmla="*/ 6304967 w 9403920"/>
              <a:gd name="connsiteY14" fmla="*/ 1 h 6858000"/>
              <a:gd name="connsiteX15" fmla="*/ 6311485 w 9403920"/>
              <a:gd name="connsiteY15" fmla="*/ 1 h 6858000"/>
              <a:gd name="connsiteX16" fmla="*/ 6311486 w 9403920"/>
              <a:gd name="connsiteY16" fmla="*/ 0 h 6858000"/>
              <a:gd name="connsiteX0" fmla="*/ 6311486 w 9403920"/>
              <a:gd name="connsiteY0" fmla="*/ 0 h 6858000"/>
              <a:gd name="connsiteX1" fmla="*/ 8540820 w 9403920"/>
              <a:gd name="connsiteY1" fmla="*/ 0 h 6858000"/>
              <a:gd name="connsiteX2" fmla="*/ 9403920 w 9403920"/>
              <a:gd name="connsiteY2" fmla="*/ 1 h 6858000"/>
              <a:gd name="connsiteX3" fmla="*/ 9403920 w 9403920"/>
              <a:gd name="connsiteY3" fmla="*/ 6858000 h 6858000"/>
              <a:gd name="connsiteX4" fmla="*/ 6787053 w 9403920"/>
              <a:gd name="connsiteY4" fmla="*/ 6858000 h 6858000"/>
              <a:gd name="connsiteX5" fmla="*/ 6787053 w 9403920"/>
              <a:gd name="connsiteY5" fmla="*/ 6857999 h 6858000"/>
              <a:gd name="connsiteX6" fmla="*/ 2530229 w 9403920"/>
              <a:gd name="connsiteY6" fmla="*/ 6857999 h 6858000"/>
              <a:gd name="connsiteX7" fmla="*/ 2530228 w 9403920"/>
              <a:gd name="connsiteY7" fmla="*/ 6858000 h 6858000"/>
              <a:gd name="connsiteX8" fmla="*/ 300893 w 9403920"/>
              <a:gd name="connsiteY8" fmla="*/ 6858000 h 6858000"/>
              <a:gd name="connsiteX9" fmla="*/ 300894 w 9403920"/>
              <a:gd name="connsiteY9" fmla="*/ 6857999 h 6858000"/>
              <a:gd name="connsiteX10" fmla="*/ 0 w 9403920"/>
              <a:gd name="connsiteY10" fmla="*/ 6857999 h 6858000"/>
              <a:gd name="connsiteX11" fmla="*/ 300896 w 9403920"/>
              <a:gd name="connsiteY11" fmla="*/ 6857997 h 6858000"/>
              <a:gd name="connsiteX12" fmla="*/ 4740458 w 9403920"/>
              <a:gd name="connsiteY12" fmla="*/ 1792521 h 6858000"/>
              <a:gd name="connsiteX13" fmla="*/ 6304967 w 9403920"/>
              <a:gd name="connsiteY13" fmla="*/ 1 h 6858000"/>
              <a:gd name="connsiteX14" fmla="*/ 6311485 w 9403920"/>
              <a:gd name="connsiteY14" fmla="*/ 1 h 6858000"/>
              <a:gd name="connsiteX15" fmla="*/ 6311486 w 9403920"/>
              <a:gd name="connsiteY15" fmla="*/ 0 h 6858000"/>
              <a:gd name="connsiteX0" fmla="*/ 6311486 w 9403920"/>
              <a:gd name="connsiteY0" fmla="*/ 0 h 6858000"/>
              <a:gd name="connsiteX1" fmla="*/ 9403920 w 9403920"/>
              <a:gd name="connsiteY1" fmla="*/ 1 h 6858000"/>
              <a:gd name="connsiteX2" fmla="*/ 9403920 w 9403920"/>
              <a:gd name="connsiteY2" fmla="*/ 6858000 h 6858000"/>
              <a:gd name="connsiteX3" fmla="*/ 6787053 w 9403920"/>
              <a:gd name="connsiteY3" fmla="*/ 6858000 h 6858000"/>
              <a:gd name="connsiteX4" fmla="*/ 6787053 w 9403920"/>
              <a:gd name="connsiteY4" fmla="*/ 6857999 h 6858000"/>
              <a:gd name="connsiteX5" fmla="*/ 2530229 w 9403920"/>
              <a:gd name="connsiteY5" fmla="*/ 6857999 h 6858000"/>
              <a:gd name="connsiteX6" fmla="*/ 2530228 w 9403920"/>
              <a:gd name="connsiteY6" fmla="*/ 6858000 h 6858000"/>
              <a:gd name="connsiteX7" fmla="*/ 300893 w 9403920"/>
              <a:gd name="connsiteY7" fmla="*/ 6858000 h 6858000"/>
              <a:gd name="connsiteX8" fmla="*/ 300894 w 9403920"/>
              <a:gd name="connsiteY8" fmla="*/ 6857999 h 6858000"/>
              <a:gd name="connsiteX9" fmla="*/ 0 w 9403920"/>
              <a:gd name="connsiteY9" fmla="*/ 6857999 h 6858000"/>
              <a:gd name="connsiteX10" fmla="*/ 300896 w 9403920"/>
              <a:gd name="connsiteY10" fmla="*/ 6857997 h 6858000"/>
              <a:gd name="connsiteX11" fmla="*/ 4740458 w 9403920"/>
              <a:gd name="connsiteY11" fmla="*/ 1792521 h 6858000"/>
              <a:gd name="connsiteX12" fmla="*/ 6304967 w 9403920"/>
              <a:gd name="connsiteY12" fmla="*/ 1 h 6858000"/>
              <a:gd name="connsiteX13" fmla="*/ 6311485 w 9403920"/>
              <a:gd name="connsiteY13" fmla="*/ 1 h 6858000"/>
              <a:gd name="connsiteX14" fmla="*/ 6311486 w 9403920"/>
              <a:gd name="connsiteY14" fmla="*/ 0 h 6858000"/>
              <a:gd name="connsiteX0" fmla="*/ 6311486 w 9403920"/>
              <a:gd name="connsiteY0" fmla="*/ 0 h 6858000"/>
              <a:gd name="connsiteX1" fmla="*/ 9403920 w 9403920"/>
              <a:gd name="connsiteY1" fmla="*/ 1 h 6858000"/>
              <a:gd name="connsiteX2" fmla="*/ 9403920 w 9403920"/>
              <a:gd name="connsiteY2" fmla="*/ 6858000 h 6858000"/>
              <a:gd name="connsiteX3" fmla="*/ 6787053 w 9403920"/>
              <a:gd name="connsiteY3" fmla="*/ 6858000 h 6858000"/>
              <a:gd name="connsiteX4" fmla="*/ 6787053 w 9403920"/>
              <a:gd name="connsiteY4" fmla="*/ 6857999 h 6858000"/>
              <a:gd name="connsiteX5" fmla="*/ 2530229 w 9403920"/>
              <a:gd name="connsiteY5" fmla="*/ 6857999 h 6858000"/>
              <a:gd name="connsiteX6" fmla="*/ 2530228 w 9403920"/>
              <a:gd name="connsiteY6" fmla="*/ 6858000 h 6858000"/>
              <a:gd name="connsiteX7" fmla="*/ 300893 w 9403920"/>
              <a:gd name="connsiteY7" fmla="*/ 6858000 h 6858000"/>
              <a:gd name="connsiteX8" fmla="*/ 300894 w 9403920"/>
              <a:gd name="connsiteY8" fmla="*/ 6857999 h 6858000"/>
              <a:gd name="connsiteX9" fmla="*/ 0 w 9403920"/>
              <a:gd name="connsiteY9" fmla="*/ 6857999 h 6858000"/>
              <a:gd name="connsiteX10" fmla="*/ 300896 w 9403920"/>
              <a:gd name="connsiteY10" fmla="*/ 6857997 h 6858000"/>
              <a:gd name="connsiteX11" fmla="*/ 6304967 w 9403920"/>
              <a:gd name="connsiteY11" fmla="*/ 1 h 6858000"/>
              <a:gd name="connsiteX12" fmla="*/ 6311485 w 9403920"/>
              <a:gd name="connsiteY12" fmla="*/ 1 h 6858000"/>
              <a:gd name="connsiteX13" fmla="*/ 6311486 w 9403920"/>
              <a:gd name="connsiteY13" fmla="*/ 0 h 6858000"/>
              <a:gd name="connsiteX0" fmla="*/ 6010593 w 9103027"/>
              <a:gd name="connsiteY0" fmla="*/ 0 h 6858000"/>
              <a:gd name="connsiteX1" fmla="*/ 9103027 w 9103027"/>
              <a:gd name="connsiteY1" fmla="*/ 1 h 6858000"/>
              <a:gd name="connsiteX2" fmla="*/ 9103027 w 9103027"/>
              <a:gd name="connsiteY2" fmla="*/ 6858000 h 6858000"/>
              <a:gd name="connsiteX3" fmla="*/ 6486160 w 9103027"/>
              <a:gd name="connsiteY3" fmla="*/ 6858000 h 6858000"/>
              <a:gd name="connsiteX4" fmla="*/ 6486160 w 9103027"/>
              <a:gd name="connsiteY4" fmla="*/ 6857999 h 6858000"/>
              <a:gd name="connsiteX5" fmla="*/ 2229336 w 9103027"/>
              <a:gd name="connsiteY5" fmla="*/ 6857999 h 6858000"/>
              <a:gd name="connsiteX6" fmla="*/ 2229335 w 9103027"/>
              <a:gd name="connsiteY6" fmla="*/ 6858000 h 6858000"/>
              <a:gd name="connsiteX7" fmla="*/ 0 w 9103027"/>
              <a:gd name="connsiteY7" fmla="*/ 6858000 h 6858000"/>
              <a:gd name="connsiteX8" fmla="*/ 1 w 9103027"/>
              <a:gd name="connsiteY8" fmla="*/ 6857999 h 6858000"/>
              <a:gd name="connsiteX9" fmla="*/ 3 w 9103027"/>
              <a:gd name="connsiteY9" fmla="*/ 6857997 h 6858000"/>
              <a:gd name="connsiteX10" fmla="*/ 6004074 w 9103027"/>
              <a:gd name="connsiteY10" fmla="*/ 1 h 6858000"/>
              <a:gd name="connsiteX11" fmla="*/ 6010592 w 9103027"/>
              <a:gd name="connsiteY11" fmla="*/ 1 h 6858000"/>
              <a:gd name="connsiteX12" fmla="*/ 6010593 w 9103027"/>
              <a:gd name="connsiteY12" fmla="*/ 0 h 6858000"/>
              <a:gd name="connsiteX0" fmla="*/ 6010593 w 9103027"/>
              <a:gd name="connsiteY0" fmla="*/ 0 h 6858000"/>
              <a:gd name="connsiteX1" fmla="*/ 9103027 w 9103027"/>
              <a:gd name="connsiteY1" fmla="*/ 1 h 6858000"/>
              <a:gd name="connsiteX2" fmla="*/ 9103027 w 9103027"/>
              <a:gd name="connsiteY2" fmla="*/ 6858000 h 6858000"/>
              <a:gd name="connsiteX3" fmla="*/ 6486160 w 9103027"/>
              <a:gd name="connsiteY3" fmla="*/ 6858000 h 6858000"/>
              <a:gd name="connsiteX4" fmla="*/ 6486160 w 9103027"/>
              <a:gd name="connsiteY4" fmla="*/ 6857999 h 6858000"/>
              <a:gd name="connsiteX5" fmla="*/ 2229336 w 9103027"/>
              <a:gd name="connsiteY5" fmla="*/ 6857999 h 6858000"/>
              <a:gd name="connsiteX6" fmla="*/ 0 w 9103027"/>
              <a:gd name="connsiteY6" fmla="*/ 6858000 h 6858000"/>
              <a:gd name="connsiteX7" fmla="*/ 1 w 9103027"/>
              <a:gd name="connsiteY7" fmla="*/ 6857999 h 6858000"/>
              <a:gd name="connsiteX8" fmla="*/ 3 w 9103027"/>
              <a:gd name="connsiteY8" fmla="*/ 6857997 h 6858000"/>
              <a:gd name="connsiteX9" fmla="*/ 6004074 w 9103027"/>
              <a:gd name="connsiteY9" fmla="*/ 1 h 6858000"/>
              <a:gd name="connsiteX10" fmla="*/ 6010592 w 9103027"/>
              <a:gd name="connsiteY10" fmla="*/ 1 h 6858000"/>
              <a:gd name="connsiteX11" fmla="*/ 6010593 w 9103027"/>
              <a:gd name="connsiteY11" fmla="*/ 0 h 6858000"/>
              <a:gd name="connsiteX0" fmla="*/ 6010593 w 9103027"/>
              <a:gd name="connsiteY0" fmla="*/ 0 h 6858000"/>
              <a:gd name="connsiteX1" fmla="*/ 9103027 w 9103027"/>
              <a:gd name="connsiteY1" fmla="*/ 1 h 6858000"/>
              <a:gd name="connsiteX2" fmla="*/ 9103027 w 9103027"/>
              <a:gd name="connsiteY2" fmla="*/ 6858000 h 6858000"/>
              <a:gd name="connsiteX3" fmla="*/ 6486160 w 9103027"/>
              <a:gd name="connsiteY3" fmla="*/ 6858000 h 6858000"/>
              <a:gd name="connsiteX4" fmla="*/ 2229336 w 9103027"/>
              <a:gd name="connsiteY4" fmla="*/ 6857999 h 6858000"/>
              <a:gd name="connsiteX5" fmla="*/ 0 w 9103027"/>
              <a:gd name="connsiteY5" fmla="*/ 6858000 h 6858000"/>
              <a:gd name="connsiteX6" fmla="*/ 1 w 9103027"/>
              <a:gd name="connsiteY6" fmla="*/ 6857999 h 6858000"/>
              <a:gd name="connsiteX7" fmla="*/ 3 w 9103027"/>
              <a:gd name="connsiteY7" fmla="*/ 6857997 h 6858000"/>
              <a:gd name="connsiteX8" fmla="*/ 6004074 w 9103027"/>
              <a:gd name="connsiteY8" fmla="*/ 1 h 6858000"/>
              <a:gd name="connsiteX9" fmla="*/ 6010592 w 9103027"/>
              <a:gd name="connsiteY9" fmla="*/ 1 h 6858000"/>
              <a:gd name="connsiteX10" fmla="*/ 6010593 w 9103027"/>
              <a:gd name="connsiteY10" fmla="*/ 0 h 6858000"/>
              <a:gd name="connsiteX0" fmla="*/ 6010593 w 9103027"/>
              <a:gd name="connsiteY0" fmla="*/ 0 h 6858000"/>
              <a:gd name="connsiteX1" fmla="*/ 9103027 w 9103027"/>
              <a:gd name="connsiteY1" fmla="*/ 1 h 6858000"/>
              <a:gd name="connsiteX2" fmla="*/ 9103027 w 9103027"/>
              <a:gd name="connsiteY2" fmla="*/ 6858000 h 6858000"/>
              <a:gd name="connsiteX3" fmla="*/ 2229336 w 9103027"/>
              <a:gd name="connsiteY3" fmla="*/ 6857999 h 6858000"/>
              <a:gd name="connsiteX4" fmla="*/ 0 w 9103027"/>
              <a:gd name="connsiteY4" fmla="*/ 6858000 h 6858000"/>
              <a:gd name="connsiteX5" fmla="*/ 1 w 9103027"/>
              <a:gd name="connsiteY5" fmla="*/ 6857999 h 6858000"/>
              <a:gd name="connsiteX6" fmla="*/ 3 w 9103027"/>
              <a:gd name="connsiteY6" fmla="*/ 6857997 h 6858000"/>
              <a:gd name="connsiteX7" fmla="*/ 6004074 w 9103027"/>
              <a:gd name="connsiteY7" fmla="*/ 1 h 6858000"/>
              <a:gd name="connsiteX8" fmla="*/ 6010592 w 9103027"/>
              <a:gd name="connsiteY8" fmla="*/ 1 h 6858000"/>
              <a:gd name="connsiteX9" fmla="*/ 6010593 w 9103027"/>
              <a:gd name="connsiteY9" fmla="*/ 0 h 6858000"/>
              <a:gd name="connsiteX0" fmla="*/ 6010593 w 9103027"/>
              <a:gd name="connsiteY0" fmla="*/ 0 h 6858000"/>
              <a:gd name="connsiteX1" fmla="*/ 9103027 w 9103027"/>
              <a:gd name="connsiteY1" fmla="*/ 1 h 6858000"/>
              <a:gd name="connsiteX2" fmla="*/ 9103027 w 9103027"/>
              <a:gd name="connsiteY2" fmla="*/ 6858000 h 6858000"/>
              <a:gd name="connsiteX3" fmla="*/ 0 w 9103027"/>
              <a:gd name="connsiteY3" fmla="*/ 6858000 h 6858000"/>
              <a:gd name="connsiteX4" fmla="*/ 1 w 9103027"/>
              <a:gd name="connsiteY4" fmla="*/ 6857999 h 6858000"/>
              <a:gd name="connsiteX5" fmla="*/ 3 w 9103027"/>
              <a:gd name="connsiteY5" fmla="*/ 6857997 h 6858000"/>
              <a:gd name="connsiteX6" fmla="*/ 6004074 w 9103027"/>
              <a:gd name="connsiteY6" fmla="*/ 1 h 6858000"/>
              <a:gd name="connsiteX7" fmla="*/ 6010592 w 9103027"/>
              <a:gd name="connsiteY7" fmla="*/ 1 h 6858000"/>
              <a:gd name="connsiteX8" fmla="*/ 6010593 w 9103027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3027" h="6858000">
                <a:moveTo>
                  <a:pt x="6010593" y="0"/>
                </a:moveTo>
                <a:lnTo>
                  <a:pt x="9103027" y="1"/>
                </a:lnTo>
                <a:lnTo>
                  <a:pt x="9103027" y="6858000"/>
                </a:lnTo>
                <a:lnTo>
                  <a:pt x="0" y="6858000"/>
                </a:lnTo>
                <a:lnTo>
                  <a:pt x="1" y="6857999"/>
                </a:lnTo>
                <a:lnTo>
                  <a:pt x="3" y="6857997"/>
                </a:lnTo>
                <a:lnTo>
                  <a:pt x="6004074" y="1"/>
                </a:lnTo>
                <a:lnTo>
                  <a:pt x="6010592" y="1"/>
                </a:lnTo>
                <a:lnTo>
                  <a:pt x="6010593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72946616-793A-966C-2C89-22A188532B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987" r="13353"/>
          <a:stretch/>
        </p:blipFill>
        <p:spPr>
          <a:xfrm>
            <a:off x="20" y="10"/>
            <a:ext cx="9102514" cy="6857990"/>
          </a:xfrm>
          <a:custGeom>
            <a:avLst/>
            <a:gdLst/>
            <a:ahLst/>
            <a:cxnLst/>
            <a:rect l="l" t="t" r="r" b="b"/>
            <a:pathLst>
              <a:path w="9102534" h="6858000">
                <a:moveTo>
                  <a:pt x="0" y="0"/>
                </a:moveTo>
                <a:lnTo>
                  <a:pt x="9102534" y="0"/>
                </a:lnTo>
                <a:lnTo>
                  <a:pt x="9102532" y="2"/>
                </a:lnTo>
                <a:cubicBezTo>
                  <a:pt x="9102532" y="3"/>
                  <a:pt x="9102531" y="3"/>
                  <a:pt x="9102531" y="4"/>
                </a:cubicBezTo>
                <a:lnTo>
                  <a:pt x="309194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B227E1-F100-4CF9-9797-1E2001BBE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885325" cy="6858000"/>
          </a:xfrm>
          <a:custGeom>
            <a:avLst/>
            <a:gdLst>
              <a:gd name="connsiteX0" fmla="*/ 4456883 w 6885325"/>
              <a:gd name="connsiteY0" fmla="*/ 6858000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9" fmla="*/ 4456884 w 6885325"/>
              <a:gd name="connsiteY9" fmla="*/ 6857999 h 6858000"/>
              <a:gd name="connsiteX0" fmla="*/ 4456884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9" fmla="*/ 4456884 w 6885325"/>
              <a:gd name="connsiteY9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4070876 h 6858000"/>
              <a:gd name="connsiteX8" fmla="*/ 6885325 w 6885325"/>
              <a:gd name="connsiteY8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4 w 6885325"/>
              <a:gd name="connsiteY6" fmla="*/ 4070877 h 6858000"/>
              <a:gd name="connsiteX7" fmla="*/ 6885325 w 6885325"/>
              <a:gd name="connsiteY7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4 w 6885325"/>
              <a:gd name="connsiteY5" fmla="*/ 1545582 h 6858000"/>
              <a:gd name="connsiteX6" fmla="*/ 6885325 w 6885325"/>
              <a:gd name="connsiteY6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1545581 h 6858000"/>
              <a:gd name="connsiteX5" fmla="*/ 6885325 w 6885325"/>
              <a:gd name="connsiteY5" fmla="*/ 6857999 h 6858000"/>
              <a:gd name="connsiteX0" fmla="*/ 6885325 w 6885325"/>
              <a:gd name="connsiteY0" fmla="*/ 6857999 h 6858000"/>
              <a:gd name="connsiteX1" fmla="*/ 0 w 6885325"/>
              <a:gd name="connsiteY1" fmla="*/ 6858000 h 6858000"/>
              <a:gd name="connsiteX2" fmla="*/ 6010592 w 6885325"/>
              <a:gd name="connsiteY2" fmla="*/ 0 h 6858000"/>
              <a:gd name="connsiteX3" fmla="*/ 6885325 w 6885325"/>
              <a:gd name="connsiteY3" fmla="*/ 0 h 6858000"/>
              <a:gd name="connsiteX4" fmla="*/ 6885325 w 6885325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5325" h="6858000">
                <a:moveTo>
                  <a:pt x="6885325" y="6857999"/>
                </a:moveTo>
                <a:lnTo>
                  <a:pt x="0" y="6858000"/>
                </a:lnTo>
                <a:lnTo>
                  <a:pt x="6010592" y="0"/>
                </a:lnTo>
                <a:lnTo>
                  <a:pt x="6885325" y="0"/>
                </a:lnTo>
                <a:lnTo>
                  <a:pt x="6885325" y="6857999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213B3E69-B5BC-CC4E-BDD9-0DE49B3131FB}"/>
              </a:ext>
            </a:extLst>
          </p:cNvPr>
          <p:cNvSpPr txBox="1">
            <a:spLocks/>
          </p:cNvSpPr>
          <p:nvPr/>
        </p:nvSpPr>
        <p:spPr>
          <a:xfrm>
            <a:off x="1143001" y="743791"/>
            <a:ext cx="3813888" cy="19583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Disconnect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AEE4-9C26-AE0B-ECBD-4C3F500C9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2047" y="3164390"/>
            <a:ext cx="5291160" cy="2243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800"/>
              <a:t>Illusion of Communication</a:t>
            </a:r>
          </a:p>
          <a:p>
            <a:pPr algn="r"/>
            <a:r>
              <a:rPr lang="en-US" sz="2800"/>
              <a:t>Tapping exercise</a:t>
            </a:r>
          </a:p>
          <a:p>
            <a:pPr algn="r"/>
            <a:r>
              <a:rPr lang="en-US" sz="2800"/>
              <a:t>Predictive vs. Vested Listening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06758A3-C4A6-479A-8755-3BEC63142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53520DA-8876-E94D-BBD2-3C59EC980145}"/>
              </a:ext>
            </a:extLst>
          </p:cNvPr>
          <p:cNvSpPr txBox="1"/>
          <p:nvPr/>
        </p:nvSpPr>
        <p:spPr>
          <a:xfrm>
            <a:off x="9500237" y="6657945"/>
            <a:ext cx="2691763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772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4EADFA8-4F4B-D67E-1A69-DC3F74FC6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678" r="7095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8C63406-9171-4282-BAAB-2DDC6831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295" y="-2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384735" y="278423"/>
            <a:ext cx="3525883" cy="771427"/>
          </a:xfrm>
        </p:spPr>
        <p:txBody>
          <a:bodyPr>
            <a:normAutofit/>
          </a:bodyPr>
          <a:lstStyle/>
          <a:p>
            <a:r>
              <a:rPr lang="en-US"/>
              <a:t>Connectivity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04DF01-9CF8-70CC-1ECC-9B1BA16C7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019" y="967113"/>
            <a:ext cx="7066264" cy="6627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400"/>
              <a:t>Vested Listening with the 3  I's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610B85-8A6A-A894-E642-0CD3E82A4E06}"/>
              </a:ext>
            </a:extLst>
          </p:cNvPr>
          <p:cNvSpPr txBox="1"/>
          <p:nvPr/>
        </p:nvSpPr>
        <p:spPr>
          <a:xfrm>
            <a:off x="9796793" y="6657945"/>
            <a:ext cx="2395207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F4275579-C7B0-ABFD-1284-F2C42C105AD8}"/>
              </a:ext>
            </a:extLst>
          </p:cNvPr>
          <p:cNvSpPr txBox="1">
            <a:spLocks/>
          </p:cNvSpPr>
          <p:nvPr/>
        </p:nvSpPr>
        <p:spPr>
          <a:xfrm>
            <a:off x="870141" y="1632024"/>
            <a:ext cx="6091141" cy="25557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Is / Ought</a:t>
            </a:r>
          </a:p>
          <a:p>
            <a:r>
              <a:rPr lang="en-US" sz="2400" dirty="0"/>
              <a:t>Identifying emotionally-charged language</a:t>
            </a:r>
          </a:p>
          <a:p>
            <a:r>
              <a:rPr lang="en-US" sz="2400" dirty="0"/>
              <a:t>"I hear you"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42C73EDB-5AB1-36FB-6779-1B68EEAC51A1}"/>
              </a:ext>
            </a:extLst>
          </p:cNvPr>
          <p:cNvSpPr txBox="1">
            <a:spLocks/>
          </p:cNvSpPr>
          <p:nvPr/>
        </p:nvSpPr>
        <p:spPr>
          <a:xfrm>
            <a:off x="311327" y="3430884"/>
            <a:ext cx="5292352" cy="11516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/>
              <a:t>Sensing others' Pressure Points</a:t>
            </a:r>
          </a:p>
          <a:p>
            <a:r>
              <a:rPr lang="en-US" sz="2300"/>
              <a:t>Regulating our own Pressure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7DA850-8198-D534-EF9E-0A1A50A5326E}"/>
              </a:ext>
            </a:extLst>
          </p:cNvPr>
          <p:cNvSpPr txBox="1"/>
          <p:nvPr/>
        </p:nvSpPr>
        <p:spPr>
          <a:xfrm>
            <a:off x="309562" y="4597913"/>
            <a:ext cx="4099251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Note: Connectivity DOES NOT require compromise or agreement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Connectivity DOES encourage understanding and curiosity</a:t>
            </a:r>
          </a:p>
        </p:txBody>
      </p:sp>
    </p:spTree>
    <p:extLst>
      <p:ext uri="{BB962C8B-B14F-4D97-AF65-F5344CB8AC3E}">
        <p14:creationId xmlns:p14="http://schemas.microsoft.com/office/powerpoint/2010/main" val="115858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 build="p"/>
      <p:bldP spid="12" grpId="0" build="p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B3F95-E7BF-446A-AD98-F2FF8EC8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cs typeface="Calibri Light"/>
              </a:rPr>
              <a:t>Creating an Inclusive Environment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76A29C6-F5A9-4BB0-AC6C-A204BEA35B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877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7938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58BB836-D3CC-4C74-B34B-D5B865F2D5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858BB836-D3CC-4C74-B34B-D5B865F2D5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13AA0B2-F78E-434C-B415-0A0358ECD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C13AA0B2-F78E-434C-B415-0A0358ECD5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235839-DB2B-4535-9577-80181F4E3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69235839-DB2B-4535-9577-80181F4E3E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35B563-2C71-4268-B185-E6965F09E9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9D35B563-2C71-4268-B185-E6965F09E9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8A0FF2-2906-4CEA-9F01-CEE97A997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988A0FF2-2906-4CEA-9F01-CEE97A997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537073-427C-4715-9C39-A9676022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dgm id="{95537073-427C-4715-9C39-A96760224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8C63406-9171-4282-BAAB-2DDC6831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3870" y="-2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17AAC724-5B26-ACC4-BC8F-84F3B1A1A130}"/>
              </a:ext>
            </a:extLst>
          </p:cNvPr>
          <p:cNvSpPr txBox="1">
            <a:spLocks/>
          </p:cNvSpPr>
          <p:nvPr/>
        </p:nvSpPr>
        <p:spPr>
          <a:xfrm>
            <a:off x="881063" y="384781"/>
            <a:ext cx="5920740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Empowerment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1DE89BFF-9365-655F-6A5E-8E64911070F6}"/>
              </a:ext>
            </a:extLst>
          </p:cNvPr>
          <p:cNvSpPr txBox="1"/>
          <p:nvPr/>
        </p:nvSpPr>
        <p:spPr>
          <a:xfrm>
            <a:off x="1107281" y="1653372"/>
            <a:ext cx="5456337" cy="2488700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/>
              <a:t>Using authentic communication to make positive changes in our environments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US" sz="2400" dirty="0"/>
              <a:t>Being our "whole selves" around others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,Sans-Serif"/>
              <a:buChar char="•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400"/>
          </a:p>
        </p:txBody>
      </p:sp>
      <p:pic>
        <p:nvPicPr>
          <p:cNvPr id="4" name="Picture 4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EC8294AA-F88D-388E-051F-76B4ECCA9E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30" r="3" b="3"/>
          <a:stretch/>
        </p:blipFill>
        <p:spPr>
          <a:xfrm>
            <a:off x="5280193" y="10"/>
            <a:ext cx="6911808" cy="6857990"/>
          </a:xfrm>
          <a:custGeom>
            <a:avLst/>
            <a:gdLst/>
            <a:ahLst/>
            <a:cxnLst/>
            <a:rect l="l" t="t" r="r" b="b"/>
            <a:pathLst>
              <a:path w="6911808" h="6858000">
                <a:moveTo>
                  <a:pt x="6001291" y="0"/>
                </a:moveTo>
                <a:lnTo>
                  <a:pt x="6010593" y="0"/>
                </a:lnTo>
                <a:lnTo>
                  <a:pt x="6911808" y="0"/>
                </a:lnTo>
                <a:lnTo>
                  <a:pt x="6911808" y="6858000"/>
                </a:lnTo>
                <a:lnTo>
                  <a:pt x="6094479" y="6858000"/>
                </a:lnTo>
                <a:lnTo>
                  <a:pt x="6001291" y="6858000"/>
                </a:lnTo>
                <a:lnTo>
                  <a:pt x="2229335" y="6858000"/>
                </a:lnTo>
                <a:lnTo>
                  <a:pt x="1633138" y="6858000"/>
                </a:lnTo>
                <a:lnTo>
                  <a:pt x="0" y="6858000"/>
                </a:lnTo>
                <a:lnTo>
                  <a:pt x="6001291" y="10614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84A405-0E3A-1CC0-A533-95AE1E0E2EC0}"/>
              </a:ext>
            </a:extLst>
          </p:cNvPr>
          <p:cNvSpPr txBox="1"/>
          <p:nvPr/>
        </p:nvSpPr>
        <p:spPr>
          <a:xfrm>
            <a:off x="1101531" y="3991130"/>
            <a:ext cx="3860450" cy="1956738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/>
              <a:t>Conveying vs. Convincing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/>
              <a:t>Shifting away from a "win-lose" mentality</a:t>
            </a:r>
            <a:endParaRPr lang="en-US"/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endParaRPr lang="en-US" sz="2400" dirty="0"/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,Sans-Serif"/>
              <a:buChar char="•"/>
            </a:pPr>
            <a:endParaRPr lang="en-US" sz="24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7520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73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95" name="Straight Connector 75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6" name="Rectangle 77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merican Football, Kickoff, Kicker, american football - sport, american ...">
            <a:extLst>
              <a:ext uri="{FF2B5EF4-FFF2-40B4-BE49-F238E27FC236}">
                <a16:creationId xmlns:a16="http://schemas.microsoft.com/office/drawing/2014/main" id="{1F92BAD4-DCC5-A1B9-690A-CCAD4F983D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99" r="1" b="27110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97" name="Freeform: Shape 79">
            <a:extLst>
              <a:ext uri="{FF2B5EF4-FFF2-40B4-BE49-F238E27FC236}">
                <a16:creationId xmlns:a16="http://schemas.microsoft.com/office/drawing/2014/main" id="{02E0C409-730D-455F-AA8F-0646ABDB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3" y="0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A9F106F-CC56-5D80-574B-575F50AD61BD}"/>
              </a:ext>
            </a:extLst>
          </p:cNvPr>
          <p:cNvSpPr txBox="1">
            <a:spLocks/>
          </p:cNvSpPr>
          <p:nvPr/>
        </p:nvSpPr>
        <p:spPr>
          <a:xfrm>
            <a:off x="667988" y="401658"/>
            <a:ext cx="4498466" cy="1015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Inclusivity Benefits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9BE837-EF00-BBB7-347C-5244FF7FAB7B}"/>
              </a:ext>
            </a:extLst>
          </p:cNvPr>
          <p:cNvSpPr txBox="1"/>
          <p:nvPr/>
        </p:nvSpPr>
        <p:spPr>
          <a:xfrm>
            <a:off x="991186" y="1359673"/>
            <a:ext cx="565172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"The Kicker"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/>
              <a:t>Diversity Bonus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/>
              <a:t>Increased productivity, engagement, and commitment.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0A9F76-8598-63AE-6497-1034D28E51EE}"/>
              </a:ext>
            </a:extLst>
          </p:cNvPr>
          <p:cNvSpPr txBox="1"/>
          <p:nvPr/>
        </p:nvSpPr>
        <p:spPr>
          <a:xfrm>
            <a:off x="996901" y="5229421"/>
            <a:ext cx="354607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...no one feels "benched."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962A75-16DE-6212-A3C5-EA5C415FEF0F}"/>
              </a:ext>
            </a:extLst>
          </p:cNvPr>
          <p:cNvSpPr txBox="1"/>
          <p:nvPr/>
        </p:nvSpPr>
        <p:spPr>
          <a:xfrm>
            <a:off x="986047" y="3077268"/>
            <a:ext cx="332041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As we practice </a:t>
            </a:r>
            <a:r>
              <a:rPr lang="en-US" sz="3400" dirty="0">
                <a:solidFill>
                  <a:srgbClr val="00B0F0"/>
                </a:solidFill>
              </a:rPr>
              <a:t>I</a:t>
            </a:r>
            <a:r>
              <a:rPr lang="en-US" sz="2600" dirty="0"/>
              <a:t>ntegrity, </a:t>
            </a:r>
            <a:r>
              <a:rPr lang="en-US" sz="3400" dirty="0">
                <a:solidFill>
                  <a:srgbClr val="00B0F0"/>
                </a:solidFill>
              </a:rPr>
              <a:t>C</a:t>
            </a:r>
            <a:r>
              <a:rPr lang="en-US" sz="2600" dirty="0"/>
              <a:t>onnectivity, and </a:t>
            </a:r>
            <a:r>
              <a:rPr lang="en-US" sz="3400" dirty="0">
                <a:solidFill>
                  <a:srgbClr val="00B0F0"/>
                </a:solidFill>
              </a:rPr>
              <a:t>E</a:t>
            </a:r>
            <a:r>
              <a:rPr lang="en-US" sz="2600" dirty="0"/>
              <a:t>mpowerment...</a:t>
            </a:r>
          </a:p>
        </p:txBody>
      </p:sp>
    </p:spTree>
    <p:extLst>
      <p:ext uri="{BB962C8B-B14F-4D97-AF65-F5344CB8AC3E}">
        <p14:creationId xmlns:p14="http://schemas.microsoft.com/office/powerpoint/2010/main" val="8841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5BAF-864D-6C42-F315-248807D2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74" y="225954"/>
            <a:ext cx="9905999" cy="1360898"/>
          </a:xfrm>
        </p:spPr>
        <p:txBody>
          <a:bodyPr/>
          <a:lstStyle/>
          <a:p>
            <a:r>
              <a:rPr lang="en-US"/>
              <a:t>NCG contact information</a:t>
            </a:r>
          </a:p>
        </p:txBody>
      </p:sp>
      <p:pic>
        <p:nvPicPr>
          <p:cNvPr id="4" name="Picture 4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989A0462-4979-3508-933B-D92EB6881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3576" y="2346403"/>
            <a:ext cx="3599110" cy="356711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558179-3A8A-24A5-7A6D-C6BA62FDA599}"/>
              </a:ext>
            </a:extLst>
          </p:cNvPr>
          <p:cNvSpPr txBox="1"/>
          <p:nvPr/>
        </p:nvSpPr>
        <p:spPr>
          <a:xfrm>
            <a:off x="6250585" y="2346845"/>
            <a:ext cx="533095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Bruce W. Fraser</a:t>
            </a:r>
          </a:p>
          <a:p>
            <a:endParaRPr lang="en-US" sz="2800"/>
          </a:p>
          <a:p>
            <a:r>
              <a:rPr lang="en-US" sz="2400"/>
              <a:t>bfraser@newcommonground.com</a:t>
            </a:r>
          </a:p>
        </p:txBody>
      </p:sp>
      <p:pic>
        <p:nvPicPr>
          <p:cNvPr id="6" name="Picture 6" descr="Qr code&#10;&#10;Description automatically generated">
            <a:extLst>
              <a:ext uri="{FF2B5EF4-FFF2-40B4-BE49-F238E27FC236}">
                <a16:creationId xmlns:a16="http://schemas.microsoft.com/office/drawing/2014/main" id="{3C3F213E-CBF4-F4DA-5944-FA686A659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840192"/>
            <a:ext cx="1981201" cy="19812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773110-67EE-460B-A67A-ACCEA76F46D7}"/>
              </a:ext>
            </a:extLst>
          </p:cNvPr>
          <p:cNvSpPr txBox="1"/>
          <p:nvPr/>
        </p:nvSpPr>
        <p:spPr>
          <a:xfrm>
            <a:off x="2052828" y="6250930"/>
            <a:ext cx="528066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Copyright </a:t>
            </a:r>
            <a:r>
              <a:rPr lang="en-US" sz="1200" baseline="30000"/>
              <a:t>©</a:t>
            </a:r>
            <a:r>
              <a:rPr lang="en-US" sz="1200"/>
              <a:t> 2022 New Common Ground. 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22600727"/>
      </p:ext>
    </p:extLst>
  </p:cSld>
  <p:clrMapOvr>
    <a:masterClrMapping/>
  </p:clrMapOvr>
</p:sld>
</file>

<file path=ppt/theme/theme1.xml><?xml version="1.0" encoding="utf-8"?>
<a:theme xmlns:a="http://schemas.openxmlformats.org/drawingml/2006/main" name="RegattaVTI">
  <a:themeElements>
    <a:clrScheme name="Regatta Yellow">
      <a:dk1>
        <a:sysClr val="windowText" lastClr="000000"/>
      </a:dk1>
      <a:lt1>
        <a:sysClr val="window" lastClr="FFFFFF"/>
      </a:lt1>
      <a:dk2>
        <a:srgbClr val="181C30"/>
      </a:dk2>
      <a:lt2>
        <a:srgbClr val="C8E1F4"/>
      </a:lt2>
      <a:accent1>
        <a:srgbClr val="217ED3"/>
      </a:accent1>
      <a:accent2>
        <a:srgbClr val="B92525"/>
      </a:accent2>
      <a:accent3>
        <a:srgbClr val="18558C"/>
      </a:accent3>
      <a:accent4>
        <a:srgbClr val="1D8B35"/>
      </a:accent4>
      <a:accent5>
        <a:srgbClr val="EA75AA"/>
      </a:accent5>
      <a:accent6>
        <a:srgbClr val="F5A700"/>
      </a:accent6>
      <a:hlink>
        <a:srgbClr val="DB0000"/>
      </a:hlink>
      <a:folHlink>
        <a:srgbClr val="066BB6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RegattaVTI</vt:lpstr>
      <vt:lpstr>office theme</vt:lpstr>
      <vt:lpstr>"Put me in, Coach"</vt:lpstr>
      <vt:lpstr>Presenters</vt:lpstr>
      <vt:lpstr>Why Inclusion?</vt:lpstr>
      <vt:lpstr>PowerPoint Presentation</vt:lpstr>
      <vt:lpstr>PowerPoint Presentation</vt:lpstr>
      <vt:lpstr>NCG's approach to overcoming fragility</vt:lpstr>
      <vt:lpstr>PowerPoint Presentation</vt:lpstr>
      <vt:lpstr>PowerPoint Presentation</vt:lpstr>
      <vt:lpstr>Connectivity</vt:lpstr>
      <vt:lpstr>Creating an Inclusive Environment</vt:lpstr>
      <vt:lpstr>PowerPoint Presentation</vt:lpstr>
      <vt:lpstr>PowerPoint Presentation</vt:lpstr>
      <vt:lpstr>NCG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revision>175</cp:revision>
  <dcterms:created xsi:type="dcterms:W3CDTF">2019-10-16T03:03:10Z</dcterms:created>
  <dcterms:modified xsi:type="dcterms:W3CDTF">2022-09-20T00:01:32Z</dcterms:modified>
</cp:coreProperties>
</file>